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12" r:id="rId3"/>
    <p:sldId id="311" r:id="rId4"/>
    <p:sldId id="314" r:id="rId5"/>
    <p:sldId id="317" r:id="rId6"/>
    <p:sldId id="319" r:id="rId7"/>
    <p:sldId id="315" r:id="rId8"/>
    <p:sldId id="316" r:id="rId9"/>
    <p:sldId id="320" r:id="rId10"/>
    <p:sldId id="321" r:id="rId11"/>
    <p:sldId id="322" r:id="rId12"/>
    <p:sldId id="323" r:id="rId13"/>
    <p:sldId id="326" r:id="rId14"/>
    <p:sldId id="327" r:id="rId15"/>
    <p:sldId id="32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FF00"/>
    <a:srgbClr val="FFFF99"/>
    <a:srgbClr val="FFFFFF"/>
    <a:srgbClr val="000066"/>
    <a:srgbClr val="00FF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>
      <p:cViewPr varScale="1">
        <p:scale>
          <a:sx n="108" d="100"/>
          <a:sy n="108" d="100"/>
        </p:scale>
        <p:origin x="17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6CAC9E-DFF0-4BF4-87CA-A358D33764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7EEB9E-5747-4673-9D9D-264228A0E6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7C0A98-EE9B-4E9C-AAE1-0767488424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B2A338-4D97-451D-8ACC-E7B288D93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48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2F9E3-42A7-4A8C-A17E-98027E9D6A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E4905-2803-486C-BAD9-9341C67C6A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B608F2-CC09-4034-B6D8-AAD34B8FC9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09DA4-601C-437C-A01D-AF90350BE4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0407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F0E357F-8A85-4533-B388-7400414A66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DF6852-3598-4A71-8EE8-19F3E6B6A1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E3DFCE-E215-4333-98E1-C980DC5ABE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253B04-0EAA-417A-80B2-D63A4653F3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587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90AFB1-5541-480A-B742-32968E989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438701-4DCF-41E5-85AC-F90BF749B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325698-236C-42FC-8924-6655334A4A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B8B807-74DC-479E-BF48-9FBA4442AC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227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7B2637-9ECF-418B-9BDC-2AA98DFEA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BD16C3-C2B3-4BA5-8FEC-BA9D6E647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8ECBB4-19C2-4E6C-B5BC-C2430E54E5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C3DB2-606B-462F-9666-10A71E836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88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A1979-C669-4626-94E4-4688D430D4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CD3E4-33C1-48F7-B811-02E184957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B954D9-8B40-4809-9BBF-19B603EB86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F3087-FD04-4BE8-B42D-58B8E98AA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942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2A604F-F271-46D4-BA67-BE6BDF408D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631AC1B-0FED-4C1F-8D4F-5C0ECC8EFA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FB6F6D-C59D-46D3-A49F-1258DAD3C2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9E6F3-8774-4313-B6F6-4D007637F9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452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A76705C-7246-4723-8F39-701F6CA488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5742919-F0A0-4EAA-AD15-B742D120AE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8FE9ED-9365-4558-B4A0-82753B231B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399ED-6326-4AEC-95AE-C2238E2B4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339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A430115-A27C-4C1B-AD9B-B1660D4BD5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74FF03-C09B-4108-BBC5-005512D596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FC9B1A-2917-48E0-8DCE-A152C294DC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AE8548-40D1-469D-B9A1-C20493E678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8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32FB86-7724-486B-B69E-CB4C8F616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F2BDC9-EDC6-4005-8303-D9749CC098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2F1C01-B304-4F00-B7D6-A8253F69F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663F81-076C-40EA-835C-988A19905A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525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258294-8CB4-4292-B9DE-71ACAE8DB1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BB0392-FC2F-45B4-8C43-C698805986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D1246-83A5-4B9E-8BAE-5423A2D52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78F73-0E1B-4994-ACA0-7A40AD729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5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E9D884-57C9-48A7-B0E6-CABB498A77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26F3D2D-0AC8-40DA-8930-2370BBF2A3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D9EB9F5-F6BE-4536-966A-FB255211039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B4B73E-8A43-4B03-9712-AF800CF4585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3FCC227-F475-423C-A184-794F5AB8B03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E41477F9-D540-45BD-B639-37C5830557D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5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6" Type="http://schemas.openxmlformats.org/officeDocument/2006/relationships/audio" Target="../media/audio7.wav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emf"/><Relationship Id="rId2" Type="http://schemas.openxmlformats.org/officeDocument/2006/relationships/audio" Target="Co%20nuoi%20day%20tre%20-%20To%20thanh%20phuong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png"/><Relationship Id="rId5" Type="http://schemas.openxmlformats.org/officeDocument/2006/relationships/image" Target="../media/image3.gif"/><Relationship Id="rId10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video" Target="Video(034).mpg" TargetMode="Externa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1.png"/><Relationship Id="rId2" Type="http://schemas.openxmlformats.org/officeDocument/2006/relationships/video" Target="Video(038).mpg" TargetMode="External"/><Relationship Id="rId1" Type="http://schemas.openxmlformats.org/officeDocument/2006/relationships/video" Target="Video(028).mpg" TargetMode="External"/><Relationship Id="rId6" Type="http://schemas.openxmlformats.org/officeDocument/2006/relationships/video" Target="Video(033).mpg" TargetMode="External"/><Relationship Id="rId11" Type="http://schemas.openxmlformats.org/officeDocument/2006/relationships/image" Target="../media/image10.png"/><Relationship Id="rId5" Type="http://schemas.openxmlformats.org/officeDocument/2006/relationships/video" Target="Video(042).mpg" TargetMode="External"/><Relationship Id="rId10" Type="http://schemas.openxmlformats.org/officeDocument/2006/relationships/image" Target="../media/image9.png"/><Relationship Id="rId4" Type="http://schemas.openxmlformats.org/officeDocument/2006/relationships/video" Target="Video(027).mpg" TargetMode="Externa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jpeg"/><Relationship Id="rId7" Type="http://schemas.openxmlformats.org/officeDocument/2006/relationships/image" Target="../media/image2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18.jpe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7.e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Mrs%20Mi%204.wav" TargetMode="External"/><Relationship Id="rId13" Type="http://schemas.openxmlformats.org/officeDocument/2006/relationships/image" Target="../media/image6.png"/><Relationship Id="rId3" Type="http://schemas.openxmlformats.org/officeDocument/2006/relationships/audio" Target="Mrs%20Ha%203.wav" TargetMode="External"/><Relationship Id="rId7" Type="http://schemas.openxmlformats.org/officeDocument/2006/relationships/audio" Target="Mrs%20Mi%203.wav" TargetMode="External"/><Relationship Id="rId12" Type="http://schemas.openxmlformats.org/officeDocument/2006/relationships/image" Target="../media/image27.emf"/><Relationship Id="rId2" Type="http://schemas.openxmlformats.org/officeDocument/2006/relationships/audio" Target="Mrs%20Ha%202.wav" TargetMode="External"/><Relationship Id="rId1" Type="http://schemas.openxmlformats.org/officeDocument/2006/relationships/audio" Target="Mrs%20Ha%201.wav" TargetMode="External"/><Relationship Id="rId6" Type="http://schemas.openxmlformats.org/officeDocument/2006/relationships/audio" Target="Mrs%20Mi%202.wav" TargetMode="External"/><Relationship Id="rId11" Type="http://schemas.openxmlformats.org/officeDocument/2006/relationships/image" Target="../media/image26.emf"/><Relationship Id="rId5" Type="http://schemas.openxmlformats.org/officeDocument/2006/relationships/audio" Target="Mrs%20Mi%201.wav" TargetMode="External"/><Relationship Id="rId10" Type="http://schemas.openxmlformats.org/officeDocument/2006/relationships/image" Target="../media/image15.jpeg"/><Relationship Id="rId4" Type="http://schemas.openxmlformats.org/officeDocument/2006/relationships/audio" Target="Mrs%20Ha%204.wav" TargetMode="External"/><Relationship Id="rId9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>
                <a:solidFill>
                  <a:srgbClr val="FFC000"/>
                </a:solidFill>
              </a:rPr>
              <a:t>ENGLISH 9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87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70A7A762-BECB-4641-9623-1467CB0EE6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3" y="685800"/>
            <a:ext cx="4510087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58E3444-FBE7-4DE3-8C19-02A78759AB6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8113" y="762000"/>
            <a:ext cx="41910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a 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water bill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plumber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dripping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2-Practice the dialogue with your partner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Exercise: </a:t>
            </a:r>
            <a:r>
              <a:rPr lang="en-US" altLang="en-US" sz="1400" b="1" i="1">
                <a:solidFill>
                  <a:srgbClr val="0000FF"/>
                </a:solidFill>
              </a:rPr>
              <a:t>True False statement prediction.</a:t>
            </a:r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EAE5EE89-8E7E-43BB-824B-2B6CEDA608FB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2324100"/>
            <a:ext cx="685800" cy="3695700"/>
            <a:chOff x="5310" y="1368"/>
            <a:chExt cx="432" cy="2328"/>
          </a:xfrm>
        </p:grpSpPr>
        <p:sp>
          <p:nvSpPr>
            <p:cNvPr id="10252" name="Rectangle 5">
              <a:extLst>
                <a:ext uri="{FF2B5EF4-FFF2-40B4-BE49-F238E27FC236}">
                  <a16:creationId xmlns:a16="http://schemas.microsoft.com/office/drawing/2014/main" id="{FF51FAB6-75C7-4B24-B044-932774DCE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" y="1368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3" name="Rectangle 6">
              <a:extLst>
                <a:ext uri="{FF2B5EF4-FFF2-40B4-BE49-F238E27FC236}">
                  <a16:creationId xmlns:a16="http://schemas.microsoft.com/office/drawing/2014/main" id="{360B83AB-4869-4348-BC16-66428C23C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" y="1368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4" name="Rectangle 7">
              <a:extLst>
                <a:ext uri="{FF2B5EF4-FFF2-40B4-BE49-F238E27FC236}">
                  <a16:creationId xmlns:a16="http://schemas.microsoft.com/office/drawing/2014/main" id="{F4C6BC3E-0C92-4075-9BBC-E1469837D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" y="1854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5" name="Rectangle 8">
              <a:extLst>
                <a:ext uri="{FF2B5EF4-FFF2-40B4-BE49-F238E27FC236}">
                  <a16:creationId xmlns:a16="http://schemas.microsoft.com/office/drawing/2014/main" id="{33128334-EBEB-4B80-8EB7-D7FE695AA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" y="1854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6" name="Rectangle 9">
              <a:extLst>
                <a:ext uri="{FF2B5EF4-FFF2-40B4-BE49-F238E27FC236}">
                  <a16:creationId xmlns:a16="http://schemas.microsoft.com/office/drawing/2014/main" id="{F23EB209-7CD3-4024-891D-F36ECC832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2346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7" name="Rectangle 10">
              <a:extLst>
                <a:ext uri="{FF2B5EF4-FFF2-40B4-BE49-F238E27FC236}">
                  <a16:creationId xmlns:a16="http://schemas.microsoft.com/office/drawing/2014/main" id="{CF469F5B-DEAC-4070-B24F-49352C29B8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346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8" name="Rectangle 11">
              <a:extLst>
                <a:ext uri="{FF2B5EF4-FFF2-40B4-BE49-F238E27FC236}">
                  <a16:creationId xmlns:a16="http://schemas.microsoft.com/office/drawing/2014/main" id="{2416E69A-6ACA-46C9-90FD-900AA49A7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2832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59" name="Rectangle 12">
              <a:extLst>
                <a:ext uri="{FF2B5EF4-FFF2-40B4-BE49-F238E27FC236}">
                  <a16:creationId xmlns:a16="http://schemas.microsoft.com/office/drawing/2014/main" id="{F1E30ED8-D6F2-446C-B6E9-70DD8CF53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832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0" name="Rectangle 13">
              <a:extLst>
                <a:ext uri="{FF2B5EF4-FFF2-40B4-BE49-F238E27FC236}">
                  <a16:creationId xmlns:a16="http://schemas.microsoft.com/office/drawing/2014/main" id="{16CDAFA4-CF7A-4252-A251-667195532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3360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261" name="Rectangle 14">
              <a:extLst>
                <a:ext uri="{FF2B5EF4-FFF2-40B4-BE49-F238E27FC236}">
                  <a16:creationId xmlns:a16="http://schemas.microsoft.com/office/drawing/2014/main" id="{1BCDC29E-367D-4048-BEDB-35EF081F7F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3360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03" name="Text Box 15">
            <a:extLst>
              <a:ext uri="{FF2B5EF4-FFF2-40B4-BE49-F238E27FC236}">
                <a16:creationId xmlns:a16="http://schemas.microsoft.com/office/drawing/2014/main" id="{815CE4E3-DA30-432A-9A8F-BCAFBF5AE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175" y="1371600"/>
            <a:ext cx="3505200" cy="4598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b="1">
                <a:solidFill>
                  <a:srgbClr val="660033"/>
                </a:solidFill>
                <a:latin typeface=".VnTime" panose="020B7200000000000000" pitchFamily="34" charset="0"/>
              </a:rPr>
              <a:t>rue </a:t>
            </a: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F</a:t>
            </a:r>
            <a:r>
              <a:rPr lang="en-US" altLang="en-US" b="1">
                <a:solidFill>
                  <a:srgbClr val="660033"/>
                </a:solidFill>
                <a:latin typeface=".VnTime" panose="020B7200000000000000" pitchFamily="34" charset="0"/>
              </a:rPr>
              <a:t>alse statement prediction.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660033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1- Mrs. Ha is worried about her water bill.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2- Mrs. Mi gives Mrs. Ha advice on how to save water.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3- Mrs. Ha has checked the pipes in her house and found no cracks.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4-Mrs. Ha suggests getting some tool to check cracks in the pipes.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5- Mrs. Mi suggests taking showers to save water.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2304" name="Rectangle 16">
            <a:extLst>
              <a:ext uri="{FF2B5EF4-FFF2-40B4-BE49-F238E27FC236}">
                <a16:creationId xmlns:a16="http://schemas.microsoft.com/office/drawing/2014/main" id="{6F353B89-B547-4A4B-8B0E-693311DA6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2475" y="1404938"/>
            <a:ext cx="3429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Rectangle 17">
            <a:extLst>
              <a:ext uri="{FF2B5EF4-FFF2-40B4-BE49-F238E27FC236}">
                <a16:creationId xmlns:a16="http://schemas.microsoft.com/office/drawing/2014/main" id="{2212265F-EDE5-4E9A-AEAF-249C1CE121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0613" y="1404938"/>
            <a:ext cx="3429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Text Box 18">
            <a:extLst>
              <a:ext uri="{FF2B5EF4-FFF2-40B4-BE49-F238E27FC236}">
                <a16:creationId xmlns:a16="http://schemas.microsoft.com/office/drawing/2014/main" id="{EE7D2B2F-2A9F-44EB-92FD-F6761321E10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34375" y="139065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2307" name="Text Box 19">
            <a:extLst>
              <a:ext uri="{FF2B5EF4-FFF2-40B4-BE49-F238E27FC236}">
                <a16:creationId xmlns:a16="http://schemas.microsoft.com/office/drawing/2014/main" id="{52EFB74F-0FD1-4946-8FF1-DA3DFBD9B9A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10613" y="1398588"/>
            <a:ext cx="38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0250" name="AutoShape 20">
            <a:extLst>
              <a:ext uri="{FF2B5EF4-FFF2-40B4-BE49-F238E27FC236}">
                <a16:creationId xmlns:a16="http://schemas.microsoft.com/office/drawing/2014/main" id="{A97B6D54-212D-4D61-814A-E50BA4549CA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12309" name="Text Box 21">
            <a:extLst>
              <a:ext uri="{FF2B5EF4-FFF2-40B4-BE49-F238E27FC236}">
                <a16:creationId xmlns:a16="http://schemas.microsoft.com/office/drawing/2014/main" id="{12E10580-BB0B-44D4-92DE-066AD1034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953000"/>
            <a:ext cx="297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Let’s check!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 animBg="1"/>
      <p:bldP spid="12306" grpId="0"/>
      <p:bldP spid="12307" grpId="0"/>
      <p:bldP spid="12309" grpId="0"/>
      <p:bldP spid="1230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B02E393-8BAE-4233-8F22-9A89E0EE2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790575"/>
            <a:ext cx="1143000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6BED2DD-E319-4F77-839F-23DAC34DD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88" y="3657600"/>
            <a:ext cx="1143000" cy="336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3F23708F-7C38-4D32-8697-52DEF7E8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3" y="1095375"/>
            <a:ext cx="1143000" cy="336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41C09EF-0840-4D97-BD45-ADA509DE34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33650"/>
            <a:ext cx="1143000" cy="336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52D6D151-0E4B-4D2D-A77F-62523310B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24513"/>
            <a:ext cx="1143000" cy="33655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C0908B14-5E37-48CD-AD4F-2229F910A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1676400"/>
            <a:ext cx="1143000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32D44C2C-25F7-4246-9DED-5D19838C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76550"/>
            <a:ext cx="1143000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0E75180C-A7BD-463D-800E-34FDA2C09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" y="4033838"/>
            <a:ext cx="1143000" cy="3365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11FAB549-B337-44DC-9B0B-ABB8110E4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62000"/>
            <a:ext cx="4572000" cy="555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1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079500" indent="-10795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Mrs. Mi:</a:t>
            </a:r>
            <a:r>
              <a:rPr lang="en-US" altLang="en-US" sz="2000">
                <a:latin typeface=".VnTime" panose="020B7200000000000000" pitchFamily="34" charset="0"/>
              </a:rPr>
              <a:t>  What’s the matter, Mrs. Ha?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  I’m worried about my most recent water bill. It’s enormous.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Mrs. Mi:</a:t>
            </a:r>
            <a:r>
              <a:rPr lang="en-US" altLang="en-US" sz="2000">
                <a:latin typeface=".VnTime" panose="020B7200000000000000" pitchFamily="34" charset="0"/>
              </a:rPr>
              <a:t>  Let me see. 200,000 dong! You should reduce the amount of water  your family uses.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Mrs. Ha: 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 How do I do that?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Mrs. Mi:</a:t>
            </a:r>
            <a:r>
              <a:rPr lang="en-US" altLang="en-US" sz="2000">
                <a:latin typeface=".VnTime" panose="020B7200000000000000" pitchFamily="34" charset="0"/>
              </a:rPr>
              <a:t> First of all, get a plumber to make sure there are no cracks in the pipes.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  I’ll do that.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latin typeface=".VnTime" panose="020B7200000000000000" pitchFamily="34" charset="0"/>
              </a:rPr>
              <a:t>Mrs. Mi:</a:t>
            </a:r>
            <a:r>
              <a:rPr lang="en-US" altLang="en-US" sz="2000">
                <a:latin typeface=".VnTime" panose="020B7200000000000000" pitchFamily="34" charset="0"/>
              </a:rPr>
              <a:t> Baths use twice as much water as showers, so I suggest taking showers. And remember to turn off the faucets. A dripping faucet can waste 500 liters of water a month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.VnTime" panose="020B7200000000000000" pitchFamily="34" charset="0"/>
              </a:rPr>
              <a:t>Mrs.Ha:</a:t>
            </a:r>
            <a:r>
              <a:rPr lang="en-US" altLang="en-US" sz="2000">
                <a:solidFill>
                  <a:srgbClr val="0000FF"/>
                </a:solidFill>
                <a:latin typeface=".VnTime" panose="020B7200000000000000" pitchFamily="34" charset="0"/>
              </a:rPr>
              <a:t>  I see. Thank you.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sz="200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grpSp>
        <p:nvGrpSpPr>
          <p:cNvPr id="11275" name="Group 11">
            <a:extLst>
              <a:ext uri="{FF2B5EF4-FFF2-40B4-BE49-F238E27FC236}">
                <a16:creationId xmlns:a16="http://schemas.microsoft.com/office/drawing/2014/main" id="{2D478B53-D25C-4251-8C0A-A2B835220987}"/>
              </a:ext>
            </a:extLst>
          </p:cNvPr>
          <p:cNvGrpSpPr>
            <a:grpSpLocks/>
          </p:cNvGrpSpPr>
          <p:nvPr/>
        </p:nvGrpSpPr>
        <p:grpSpPr bwMode="auto">
          <a:xfrm>
            <a:off x="8429625" y="2171700"/>
            <a:ext cx="685800" cy="3695700"/>
            <a:chOff x="5310" y="1368"/>
            <a:chExt cx="432" cy="2328"/>
          </a:xfrm>
        </p:grpSpPr>
        <p:sp>
          <p:nvSpPr>
            <p:cNvPr id="11303" name="Rectangle 12">
              <a:extLst>
                <a:ext uri="{FF2B5EF4-FFF2-40B4-BE49-F238E27FC236}">
                  <a16:creationId xmlns:a16="http://schemas.microsoft.com/office/drawing/2014/main" id="{C8BC8E12-D843-4D61-8646-9A17074D6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" y="1368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4" name="Rectangle 13">
              <a:extLst>
                <a:ext uri="{FF2B5EF4-FFF2-40B4-BE49-F238E27FC236}">
                  <a16:creationId xmlns:a16="http://schemas.microsoft.com/office/drawing/2014/main" id="{D8D1BFD5-8FC4-4B54-A786-ABF550E0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" y="1368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5" name="Rectangle 14">
              <a:extLst>
                <a:ext uri="{FF2B5EF4-FFF2-40B4-BE49-F238E27FC236}">
                  <a16:creationId xmlns:a16="http://schemas.microsoft.com/office/drawing/2014/main" id="{3C4A2E97-C61D-4184-B862-AB06B74A7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0" y="1854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6" name="Rectangle 15">
              <a:extLst>
                <a:ext uri="{FF2B5EF4-FFF2-40B4-BE49-F238E27FC236}">
                  <a16:creationId xmlns:a16="http://schemas.microsoft.com/office/drawing/2014/main" id="{490B264E-9F51-4478-BC03-F2CBF2296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3" y="1854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7" name="Rectangle 16">
              <a:extLst>
                <a:ext uri="{FF2B5EF4-FFF2-40B4-BE49-F238E27FC236}">
                  <a16:creationId xmlns:a16="http://schemas.microsoft.com/office/drawing/2014/main" id="{03303B7C-9E90-45D5-8A88-1EE0D3C95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2346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8" name="Rectangle 17">
              <a:extLst>
                <a:ext uri="{FF2B5EF4-FFF2-40B4-BE49-F238E27FC236}">
                  <a16:creationId xmlns:a16="http://schemas.microsoft.com/office/drawing/2014/main" id="{CCC7D8E0-7CCE-4547-B182-BCD31DF29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346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09" name="Rectangle 18">
              <a:extLst>
                <a:ext uri="{FF2B5EF4-FFF2-40B4-BE49-F238E27FC236}">
                  <a16:creationId xmlns:a16="http://schemas.microsoft.com/office/drawing/2014/main" id="{43C570CC-D5CD-4261-B66D-C07D986D80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2832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0" name="Rectangle 19">
              <a:extLst>
                <a:ext uri="{FF2B5EF4-FFF2-40B4-BE49-F238E27FC236}">
                  <a16:creationId xmlns:a16="http://schemas.microsoft.com/office/drawing/2014/main" id="{BD45F32B-8134-4AC5-A7DB-0EAE7BCD53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832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1" name="Rectangle 20">
              <a:extLst>
                <a:ext uri="{FF2B5EF4-FFF2-40B4-BE49-F238E27FC236}">
                  <a16:creationId xmlns:a16="http://schemas.microsoft.com/office/drawing/2014/main" id="{8E8BCD01-D16C-4117-9E62-C3FE9B83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3" y="3360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12" name="Rectangle 21">
              <a:extLst>
                <a:ext uri="{FF2B5EF4-FFF2-40B4-BE49-F238E27FC236}">
                  <a16:creationId xmlns:a16="http://schemas.microsoft.com/office/drawing/2014/main" id="{3C1C29E3-CAB7-4E10-8A5B-F0D8D4202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3360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76" name="Text Box 22">
            <a:extLst>
              <a:ext uri="{FF2B5EF4-FFF2-40B4-BE49-F238E27FC236}">
                <a16:creationId xmlns:a16="http://schemas.microsoft.com/office/drawing/2014/main" id="{D01CDC12-E543-4460-953F-4AD0157B1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219200"/>
            <a:ext cx="3505200" cy="484663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T</a:t>
            </a:r>
            <a:r>
              <a:rPr lang="en-US" altLang="en-US" b="1">
                <a:solidFill>
                  <a:srgbClr val="660033"/>
                </a:solidFill>
                <a:latin typeface=".VnTime" panose="020B7200000000000000" pitchFamily="34" charset="0"/>
              </a:rPr>
              <a:t>rue or </a:t>
            </a:r>
            <a:r>
              <a:rPr lang="en-US" altLang="en-US" b="1">
                <a:solidFill>
                  <a:srgbClr val="FF3300"/>
                </a:solidFill>
                <a:latin typeface=".VnTime" panose="020B7200000000000000" pitchFamily="34" charset="0"/>
              </a:rPr>
              <a:t>F</a:t>
            </a:r>
            <a:r>
              <a:rPr lang="en-US" altLang="en-US" b="1">
                <a:solidFill>
                  <a:srgbClr val="660033"/>
                </a:solidFill>
                <a:latin typeface=".VnTime" panose="020B7200000000000000" pitchFamily="34" charset="0"/>
              </a:rPr>
              <a:t>alse. Correct the False statements.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660033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1- Mrs. Ha is worried about her water bill.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2- Mrs. Mi gives Mrs. Ha advice on how to save water.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3- Mrs. Ha has checked the pipes in her house and found no cracks.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4-Mrs. Ha suggests getting some tool to check cracks in the pipes.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endParaRPr lang="en-US" altLang="en-US" b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5- Mrs. Mi suggests taking showers to save water.</a:t>
            </a:r>
          </a:p>
          <a:p>
            <a:pPr algn="just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en-US" b="1">
                <a:solidFill>
                  <a:srgbClr val="0000FF"/>
                </a:solidFill>
                <a:latin typeface=".VnTime" panose="020B7200000000000000" pitchFamily="34" charset="0"/>
              </a:rPr>
              <a:t>  </a:t>
            </a:r>
          </a:p>
        </p:txBody>
      </p:sp>
      <p:sp>
        <p:nvSpPr>
          <p:cNvPr id="13335" name="Text Box 23">
            <a:hlinkClick r:id="" action="ppaction://noaction">
              <a:snd r:embed="rId6" name="d.wav"/>
            </a:hlinkClick>
            <a:extLst>
              <a:ext uri="{FF2B5EF4-FFF2-40B4-BE49-F238E27FC236}">
                <a16:creationId xmlns:a16="http://schemas.microsoft.com/office/drawing/2014/main" id="{0907BB86-E61E-4E9F-9872-2F527D676E5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28038" y="2171700"/>
            <a:ext cx="4206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36" name="Text Box 24">
            <a:extLst>
              <a:ext uri="{FF2B5EF4-FFF2-40B4-BE49-F238E27FC236}">
                <a16:creationId xmlns:a16="http://schemas.microsoft.com/office/drawing/2014/main" id="{3574C772-E909-4105-B3A4-EB5EF60BFBC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2000" y="53340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37" name="Text Box 25">
            <a:extLst>
              <a:ext uri="{FF2B5EF4-FFF2-40B4-BE49-F238E27FC236}">
                <a16:creationId xmlns:a16="http://schemas.microsoft.com/office/drawing/2014/main" id="{1F1EA082-6421-4572-9D88-98EE3D2B14C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2000" y="29718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3338" name="Text Box 26">
            <a:extLst>
              <a:ext uri="{FF2B5EF4-FFF2-40B4-BE49-F238E27FC236}">
                <a16:creationId xmlns:a16="http://schemas.microsoft.com/office/drawing/2014/main" id="{DE2AD2D9-2414-420A-93B6-FBBEE7662CA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58238" y="4495800"/>
            <a:ext cx="38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39" name="Text Box 27">
            <a:extLst>
              <a:ext uri="{FF2B5EF4-FFF2-40B4-BE49-F238E27FC236}">
                <a16:creationId xmlns:a16="http://schemas.microsoft.com/office/drawing/2014/main" id="{56B40A73-1BB8-4AC4-ABE6-2A8EEB34D7BC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58238" y="3733800"/>
            <a:ext cx="38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1282" name="Rectangle 28">
            <a:extLst>
              <a:ext uri="{FF2B5EF4-FFF2-40B4-BE49-F238E27FC236}">
                <a16:creationId xmlns:a16="http://schemas.microsoft.com/office/drawing/2014/main" id="{EEF82755-05B0-4D0E-B4B3-B2EAD043AA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100" y="1252538"/>
            <a:ext cx="3429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3" name="Rectangle 29">
            <a:extLst>
              <a:ext uri="{FF2B5EF4-FFF2-40B4-BE49-F238E27FC236}">
                <a16:creationId xmlns:a16="http://schemas.microsoft.com/office/drawing/2014/main" id="{54E500B0-6F4D-474C-8F34-07C10E26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238" y="1252538"/>
            <a:ext cx="3429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84" name="Text Box 30">
            <a:extLst>
              <a:ext uri="{FF2B5EF4-FFF2-40B4-BE49-F238E27FC236}">
                <a16:creationId xmlns:a16="http://schemas.microsoft.com/office/drawing/2014/main" id="{7844C96C-978B-4D14-862E-D036EDB41EF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82000" y="123825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1285" name="Text Box 31">
            <a:extLst>
              <a:ext uri="{FF2B5EF4-FFF2-40B4-BE49-F238E27FC236}">
                <a16:creationId xmlns:a16="http://schemas.microsoft.com/office/drawing/2014/main" id="{1A2F1893-5837-4715-AD44-FEE9DA06D93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758238" y="1273175"/>
            <a:ext cx="3857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600" b="1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13344" name="Line 32">
            <a:extLst>
              <a:ext uri="{FF2B5EF4-FFF2-40B4-BE49-F238E27FC236}">
                <a16:creationId xmlns:a16="http://schemas.microsoft.com/office/drawing/2014/main" id="{E1395AF3-FB65-4987-AEFE-EF1ED0CCBA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1357313"/>
            <a:ext cx="2971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5" name="Line 33">
            <a:extLst>
              <a:ext uri="{FF2B5EF4-FFF2-40B4-BE49-F238E27FC236}">
                <a16:creationId xmlns:a16="http://schemas.microsoft.com/office/drawing/2014/main" id="{3E7CC0BF-2BE2-4516-88E5-B8B84F9A4F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1633538"/>
            <a:ext cx="1676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6" name="Line 34">
            <a:extLst>
              <a:ext uri="{FF2B5EF4-FFF2-40B4-BE49-F238E27FC236}">
                <a16:creationId xmlns:a16="http://schemas.microsoft.com/office/drawing/2014/main" id="{CF90BA7D-3150-4018-B830-D996CA1E8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124200"/>
            <a:ext cx="1905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7" name="Line 35">
            <a:extLst>
              <a:ext uri="{FF2B5EF4-FFF2-40B4-BE49-F238E27FC236}">
                <a16:creationId xmlns:a16="http://schemas.microsoft.com/office/drawing/2014/main" id="{3CA064C9-C3EA-4FFD-97E6-6114D6F15197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381375"/>
            <a:ext cx="3352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8" name="Line 36">
            <a:extLst>
              <a:ext uri="{FF2B5EF4-FFF2-40B4-BE49-F238E27FC236}">
                <a16:creationId xmlns:a16="http://schemas.microsoft.com/office/drawing/2014/main" id="{B2F2DCA7-E7A9-4ABB-A32F-EFE0F9633F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657600"/>
            <a:ext cx="914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49" name="Line 37">
            <a:extLst>
              <a:ext uri="{FF2B5EF4-FFF2-40B4-BE49-F238E27FC236}">
                <a16:creationId xmlns:a16="http://schemas.microsoft.com/office/drawing/2014/main" id="{BB167FD7-06CE-4ED5-990A-5675C16EF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24288" y="4524375"/>
            <a:ext cx="609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0" name="Line 38">
            <a:extLst>
              <a:ext uri="{FF2B5EF4-FFF2-40B4-BE49-F238E27FC236}">
                <a16:creationId xmlns:a16="http://schemas.microsoft.com/office/drawing/2014/main" id="{8576D023-F745-4D7D-8453-DCB6F746DA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14888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1" name="Line 39">
            <a:extLst>
              <a:ext uri="{FF2B5EF4-FFF2-40B4-BE49-F238E27FC236}">
                <a16:creationId xmlns:a16="http://schemas.microsoft.com/office/drawing/2014/main" id="{E815D9EA-4391-4054-9904-179FF670E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4800" y="4814888"/>
            <a:ext cx="3810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2" name="Line 40">
            <a:extLst>
              <a:ext uri="{FF2B5EF4-FFF2-40B4-BE49-F238E27FC236}">
                <a16:creationId xmlns:a16="http://schemas.microsoft.com/office/drawing/2014/main" id="{A5968B25-4F27-440D-A220-1719AB337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5086350"/>
            <a:ext cx="1752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3" name="Rectangle 41">
            <a:extLst>
              <a:ext uri="{FF2B5EF4-FFF2-40B4-BE49-F238E27FC236}">
                <a16:creationId xmlns:a16="http://schemas.microsoft.com/office/drawing/2014/main" id="{DA01636E-8450-4D99-996C-BF2969CA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2757488"/>
            <a:ext cx="3509963" cy="1006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>
                <a:latin typeface=".VnTime" panose="020B7200000000000000" pitchFamily="34" charset="0"/>
              </a:rPr>
              <a:t>First of all,</a:t>
            </a:r>
            <a:r>
              <a:rPr lang="en-US" altLang="en-US" sz="2000">
                <a:solidFill>
                  <a:srgbClr val="FF3300"/>
                </a:solidFill>
                <a:latin typeface=".VnTime" panose="020B7200000000000000" pitchFamily="34" charset="0"/>
              </a:rPr>
              <a:t> get a plumber to make sure there are no cracks in the pipes.</a:t>
            </a:r>
          </a:p>
        </p:txBody>
      </p:sp>
      <p:sp>
        <p:nvSpPr>
          <p:cNvPr id="13354" name="Rectangle 42">
            <a:extLst>
              <a:ext uri="{FF2B5EF4-FFF2-40B4-BE49-F238E27FC236}">
                <a16:creationId xmlns:a16="http://schemas.microsoft.com/office/drawing/2014/main" id="{0543745A-03F5-40E2-8A60-1E8C4A0C2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700463"/>
            <a:ext cx="1219200" cy="3048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55" name="Line 43">
            <a:extLst>
              <a:ext uri="{FF2B5EF4-FFF2-40B4-BE49-F238E27FC236}">
                <a16:creationId xmlns:a16="http://schemas.microsoft.com/office/drawing/2014/main" id="{01200B8F-19A8-4B6C-90AA-49DFA18F6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9200" y="4267200"/>
            <a:ext cx="3200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6" name="Line 44">
            <a:extLst>
              <a:ext uri="{FF2B5EF4-FFF2-40B4-BE49-F238E27FC236}">
                <a16:creationId xmlns:a16="http://schemas.microsoft.com/office/drawing/2014/main" id="{A70D9E5E-DB94-4733-9520-F7EE16D54A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157288" y="4524375"/>
            <a:ext cx="3276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7" name="Line 45">
            <a:extLst>
              <a:ext uri="{FF2B5EF4-FFF2-40B4-BE49-F238E27FC236}">
                <a16:creationId xmlns:a16="http://schemas.microsoft.com/office/drawing/2014/main" id="{607672F8-9C1A-4C43-B69C-AE79AD6F0B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4800600"/>
            <a:ext cx="838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13358" name="Text Box 46">
            <a:extLst>
              <a:ext uri="{FF2B5EF4-FFF2-40B4-BE49-F238E27FC236}">
                <a16:creationId xmlns:a16="http://schemas.microsoft.com/office/drawing/2014/main" id="{DE92EEAA-3B44-4E76-AD18-B8B1CAE27A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4425" y="4149725"/>
            <a:ext cx="3429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</a:t>
            </a:r>
            <a:r>
              <a:rPr lang="en-US" altLang="en-US" sz="1400">
                <a:solidFill>
                  <a:srgbClr val="000066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 </a:t>
            </a:r>
            <a:r>
              <a:rPr lang="en-US" altLang="en-US" sz="1400">
                <a:solidFill>
                  <a:srgbClr val="FF0000"/>
                </a:solidFill>
                <a:latin typeface=".VnTime" panose="020B7200000000000000" pitchFamily="34" charset="0"/>
              </a:rPr>
              <a:t>Mrs. Ha will get a plumber to check the pipes in her house.</a:t>
            </a:r>
          </a:p>
        </p:txBody>
      </p:sp>
      <p:sp>
        <p:nvSpPr>
          <p:cNvPr id="13359" name="Text Box 47">
            <a:extLst>
              <a:ext uri="{FF2B5EF4-FFF2-40B4-BE49-F238E27FC236}">
                <a16:creationId xmlns:a16="http://schemas.microsoft.com/office/drawing/2014/main" id="{28742BF1-442A-4A10-98B6-C67F63BDF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8713" y="4943475"/>
            <a:ext cx="34290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</a:pPr>
            <a:r>
              <a:rPr lang="en-US" altLang="en-US" sz="1400">
                <a:solidFill>
                  <a:srgbClr val="FF3300"/>
                </a:solidFill>
                <a:latin typeface=".VnTime" panose="020B7200000000000000" pitchFamily="34" charset="0"/>
                <a:sym typeface="Wingdings" panose="05000000000000000000" pitchFamily="2" charset="2"/>
              </a:rPr>
              <a:t> </a:t>
            </a:r>
            <a:r>
              <a:rPr lang="en-US" altLang="en-US" sz="1400">
                <a:solidFill>
                  <a:srgbClr val="FF0000"/>
                </a:solidFill>
                <a:latin typeface=".VnTime" panose="020B7200000000000000" pitchFamily="34" charset="0"/>
              </a:rPr>
              <a:t>Mrs. Mi suggests getting a plumber to check the pipes in Mrs. Ha</a:t>
            </a: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’</a:t>
            </a:r>
            <a:r>
              <a:rPr lang="en-US" altLang="en-US" sz="1400">
                <a:solidFill>
                  <a:srgbClr val="FF0000"/>
                </a:solidFill>
                <a:latin typeface=".VnTime" panose="020B7200000000000000" pitchFamily="34" charset="0"/>
              </a:rPr>
              <a:t>s house.</a:t>
            </a:r>
          </a:p>
        </p:txBody>
      </p:sp>
      <p:sp>
        <p:nvSpPr>
          <p:cNvPr id="11302" name="AutoShape 48">
            <a:extLst>
              <a:ext uri="{FF2B5EF4-FFF2-40B4-BE49-F238E27FC236}">
                <a16:creationId xmlns:a16="http://schemas.microsoft.com/office/drawing/2014/main" id="{CFAE0B58-8430-48FC-9F32-0244497C940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7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3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 tmFilter="0, 0; .2, .5; .8, .5; 1, 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500" autoRev="1" fill="hold"/>
                                        <p:tgtEl>
                                          <p:spTgt spid="13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al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6" presetClass="emph" presetSubtype="0" repeatCount="2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 tmFilter="0, 0; .2, .5; .8, .5; 1, 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500" autoRev="1" fill="hold"/>
                                        <p:tgtEl>
                                          <p:spTgt spid="133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5" grpId="0"/>
      <p:bldP spid="13336" grpId="0"/>
      <p:bldP spid="13337" grpId="0"/>
      <p:bldP spid="13338" grpId="0"/>
      <p:bldP spid="13339" grpId="0"/>
      <p:bldP spid="13353" grpId="0" animBg="1"/>
      <p:bldP spid="13353" grpId="1" animBg="1"/>
      <p:bldP spid="13353" grpId="2" animBg="1"/>
      <p:bldP spid="13353" grpId="3" animBg="1"/>
      <p:bldP spid="13353" grpId="4" animBg="1"/>
      <p:bldP spid="13358" grpId="0"/>
      <p:bldP spid="133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35D4EEA6-5C45-4F0D-B42F-6DBFC2CD45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61913" y="685800"/>
            <a:ext cx="4510087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56E3B1A-4018-4F5B-ACD1-D6265FF6374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762000"/>
            <a:ext cx="44958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water bill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plumber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dripping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2-Practice the dialogue with your partner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Exercise: </a:t>
            </a:r>
            <a:r>
              <a:rPr lang="en-US" altLang="en-US" sz="1400" b="1" i="1">
                <a:solidFill>
                  <a:srgbClr val="0000FF"/>
                </a:solidFill>
              </a:rPr>
              <a:t>True or False. Correct the False statements.</a:t>
            </a:r>
            <a:endParaRPr lang="en-US" altLang="en-US" sz="1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1- </a:t>
            </a:r>
            <a:r>
              <a:rPr lang="en-US" altLang="en-US" sz="1400" b="1">
                <a:solidFill>
                  <a:srgbClr val="000066"/>
                </a:solidFill>
              </a:rPr>
              <a:t>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2- </a:t>
            </a:r>
            <a:r>
              <a:rPr lang="en-US" altLang="en-US" sz="1400" b="1">
                <a:solidFill>
                  <a:srgbClr val="000066"/>
                </a:solidFill>
              </a:rPr>
              <a:t>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3-</a:t>
            </a:r>
            <a:r>
              <a:rPr lang="en-US" altLang="en-US" sz="1400" b="1">
                <a:solidFill>
                  <a:srgbClr val="FF0000"/>
                </a:solidFill>
              </a:rPr>
              <a:t> F</a:t>
            </a:r>
            <a:r>
              <a:rPr lang="en-US" altLang="en-US" sz="1400" b="1">
                <a:solidFill>
                  <a:srgbClr val="0000FF"/>
                </a:solidFill>
              </a:rPr>
              <a:t>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</a:t>
            </a:r>
            <a:r>
              <a:rPr lang="en-US" altLang="en-US" sz="140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400">
                <a:solidFill>
                  <a:srgbClr val="000066"/>
                </a:solidFill>
              </a:rPr>
              <a:t>Mrs. Ha will get a plumber to check the pipes in her house</a:t>
            </a:r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4- </a:t>
            </a:r>
            <a:r>
              <a:rPr lang="en-US" altLang="en-US" sz="1400" b="1">
                <a:solidFill>
                  <a:srgbClr val="FF0000"/>
                </a:solidFill>
              </a:rPr>
              <a:t>F</a:t>
            </a:r>
            <a:r>
              <a:rPr lang="en-US" altLang="en-US" sz="1400" b="1">
                <a:solidFill>
                  <a:srgbClr val="0000FF"/>
                </a:solidFill>
              </a:rPr>
              <a:t>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 </a:t>
            </a:r>
            <a:r>
              <a:rPr lang="en-US" altLang="en-US" sz="1400">
                <a:solidFill>
                  <a:srgbClr val="000066"/>
                </a:solidFill>
              </a:rPr>
              <a:t>Mrs. Mi suggests getting a plumber to check the pipes in Mrs. Ha’s house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5- </a:t>
            </a:r>
            <a:r>
              <a:rPr lang="en-US" altLang="en-US" sz="1400" b="1">
                <a:solidFill>
                  <a:srgbClr val="000066"/>
                </a:solidFill>
              </a:rPr>
              <a:t>T</a:t>
            </a:r>
          </a:p>
        </p:txBody>
      </p:sp>
      <p:grpSp>
        <p:nvGrpSpPr>
          <p:cNvPr id="14340" name="Group 4">
            <a:extLst>
              <a:ext uri="{FF2B5EF4-FFF2-40B4-BE49-F238E27FC236}">
                <a16:creationId xmlns:a16="http://schemas.microsoft.com/office/drawing/2014/main" id="{FDC7FF54-0BD9-493E-A6D9-C144733E0383}"/>
              </a:ext>
            </a:extLst>
          </p:cNvPr>
          <p:cNvGrpSpPr>
            <a:grpSpLocks/>
          </p:cNvGrpSpPr>
          <p:nvPr/>
        </p:nvGrpSpPr>
        <p:grpSpPr bwMode="auto">
          <a:xfrm>
            <a:off x="4852988" y="1524000"/>
            <a:ext cx="4267200" cy="4846638"/>
            <a:chOff x="3057" y="960"/>
            <a:chExt cx="2688" cy="3053"/>
          </a:xfrm>
        </p:grpSpPr>
        <p:grpSp>
          <p:nvGrpSpPr>
            <p:cNvPr id="12294" name="Group 5">
              <a:extLst>
                <a:ext uri="{FF2B5EF4-FFF2-40B4-BE49-F238E27FC236}">
                  <a16:creationId xmlns:a16="http://schemas.microsoft.com/office/drawing/2014/main" id="{31BCE8FB-F405-4099-90EB-122A259B7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5" y="1560"/>
              <a:ext cx="432" cy="2328"/>
              <a:chOff x="5310" y="1368"/>
              <a:chExt cx="432" cy="2328"/>
            </a:xfrm>
          </p:grpSpPr>
          <p:sp>
            <p:nvSpPr>
              <p:cNvPr id="12305" name="Rectangle 6">
                <a:extLst>
                  <a:ext uri="{FF2B5EF4-FFF2-40B4-BE49-F238E27FC236}">
                    <a16:creationId xmlns:a16="http://schemas.microsoft.com/office/drawing/2014/main" id="{0FB63BDB-9348-4A15-8B2C-F40A3EC695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0" y="1368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6" name="Rectangle 7">
                <a:extLst>
                  <a:ext uri="{FF2B5EF4-FFF2-40B4-BE49-F238E27FC236}">
                    <a16:creationId xmlns:a16="http://schemas.microsoft.com/office/drawing/2014/main" id="{001E490D-5392-4B82-8691-E0F6B9D44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" y="1368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7" name="Rectangle 8">
                <a:extLst>
                  <a:ext uri="{FF2B5EF4-FFF2-40B4-BE49-F238E27FC236}">
                    <a16:creationId xmlns:a16="http://schemas.microsoft.com/office/drawing/2014/main" id="{03E9CABE-F33D-496E-83FD-D7F23DECFD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0" y="1854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8" name="Rectangle 9">
                <a:extLst>
                  <a:ext uri="{FF2B5EF4-FFF2-40B4-BE49-F238E27FC236}">
                    <a16:creationId xmlns:a16="http://schemas.microsoft.com/office/drawing/2014/main" id="{38976862-F36D-4873-90B4-D787577AF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" y="1854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09" name="Rectangle 10">
                <a:extLst>
                  <a:ext uri="{FF2B5EF4-FFF2-40B4-BE49-F238E27FC236}">
                    <a16:creationId xmlns:a16="http://schemas.microsoft.com/office/drawing/2014/main" id="{873B0866-1049-448E-9A36-2331F846C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" y="2346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0" name="Rectangle 11">
                <a:extLst>
                  <a:ext uri="{FF2B5EF4-FFF2-40B4-BE49-F238E27FC236}">
                    <a16:creationId xmlns:a16="http://schemas.microsoft.com/office/drawing/2014/main" id="{BDC99483-5A2E-4650-B7AD-21CB41049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2346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1" name="Rectangle 12">
                <a:extLst>
                  <a:ext uri="{FF2B5EF4-FFF2-40B4-BE49-F238E27FC236}">
                    <a16:creationId xmlns:a16="http://schemas.microsoft.com/office/drawing/2014/main" id="{79E4739E-212D-4351-9C4C-0130F84A5F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" y="2832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2" name="Rectangle 13">
                <a:extLst>
                  <a:ext uri="{FF2B5EF4-FFF2-40B4-BE49-F238E27FC236}">
                    <a16:creationId xmlns:a16="http://schemas.microsoft.com/office/drawing/2014/main" id="{4B5F6E5E-ABCA-40D2-B134-8A1845A0E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2832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3" name="Rectangle 14">
                <a:extLst>
                  <a:ext uri="{FF2B5EF4-FFF2-40B4-BE49-F238E27FC236}">
                    <a16:creationId xmlns:a16="http://schemas.microsoft.com/office/drawing/2014/main" id="{9A0A2FD6-B16B-45CC-8C76-61008828F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3" y="3360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2314" name="Rectangle 15">
                <a:extLst>
                  <a:ext uri="{FF2B5EF4-FFF2-40B4-BE49-F238E27FC236}">
                    <a16:creationId xmlns:a16="http://schemas.microsoft.com/office/drawing/2014/main" id="{2869F242-7DB9-4EFA-8358-CE67B09AA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3360"/>
                <a:ext cx="216" cy="33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12295" name="Text Box 16">
              <a:extLst>
                <a:ext uri="{FF2B5EF4-FFF2-40B4-BE49-F238E27FC236}">
                  <a16:creationId xmlns:a16="http://schemas.microsoft.com/office/drawing/2014/main" id="{26BE3500-2BD4-4486-8CD9-EFD019561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57" y="960"/>
              <a:ext cx="2208" cy="3053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T</a:t>
              </a:r>
              <a:r>
                <a:rPr lang="en-US" altLang="en-US" b="1">
                  <a:solidFill>
                    <a:srgbClr val="660033"/>
                  </a:solidFill>
                  <a:latin typeface=".VnTime" panose="020B7200000000000000" pitchFamily="34" charset="0"/>
                </a:rPr>
                <a:t>rue or </a:t>
              </a:r>
              <a:r>
                <a:rPr lang="en-US" altLang="en-US" b="1">
                  <a:solidFill>
                    <a:srgbClr val="FF3300"/>
                  </a:solidFill>
                  <a:latin typeface=".VnTime" panose="020B7200000000000000" pitchFamily="34" charset="0"/>
                </a:rPr>
                <a:t>F</a:t>
              </a:r>
              <a:r>
                <a:rPr lang="en-US" altLang="en-US" b="1">
                  <a:solidFill>
                    <a:srgbClr val="660033"/>
                  </a:solidFill>
                  <a:latin typeface=".VnTime" panose="020B7200000000000000" pitchFamily="34" charset="0"/>
                </a:rPr>
                <a:t>alse. Correct the False statements.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endParaRPr lang="en-US" altLang="en-US" b="1">
                <a:solidFill>
                  <a:srgbClr val="660033"/>
                </a:solidFill>
                <a:latin typeface=".VnTime" panose="020B7200000000000000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1- Mrs. Ha is worried about her water bill.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endParaRPr lang="en-US" altLang="en-US" b="1">
                <a:solidFill>
                  <a:srgbClr val="0000FF"/>
                </a:solidFill>
                <a:latin typeface=".VnTime" panose="020B7200000000000000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2- Mrs. Mi gives Mrs. Ha advice on how to save water.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endParaRPr lang="en-US" altLang="en-US" b="1">
                <a:solidFill>
                  <a:srgbClr val="0000FF"/>
                </a:solidFill>
                <a:latin typeface=".VnTime" panose="020B7200000000000000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3- Mrs. Ha has checked the pipes in her house and found no cracks.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endParaRPr lang="en-US" altLang="en-US" b="1">
                <a:solidFill>
                  <a:srgbClr val="0000FF"/>
                </a:solidFill>
                <a:latin typeface=".VnTime" panose="020B7200000000000000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4-Mrs. Ha suggests getting some tool to check cracks in the pipes.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endParaRPr lang="en-US" altLang="en-US" b="1">
                <a:solidFill>
                  <a:srgbClr val="0000FF"/>
                </a:solidFill>
                <a:latin typeface=".VnTime" panose="020B7200000000000000" pitchFamily="34" charset="0"/>
              </a:endParaRP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5- Mrs. Mi suggests taking showers to save water.</a:t>
              </a:r>
            </a:p>
            <a:p>
              <a:pPr algn="just" eaLnBrk="1" hangingPunct="1">
                <a:lnSpc>
                  <a:spcPct val="90000"/>
                </a:lnSpc>
                <a:spcBef>
                  <a:spcPct val="1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.VnTime" panose="020B7200000000000000" pitchFamily="34" charset="0"/>
                </a:rPr>
                <a:t>  </a:t>
              </a:r>
            </a:p>
          </p:txBody>
        </p:sp>
        <p:sp>
          <p:nvSpPr>
            <p:cNvPr id="12296" name="Text Box 17">
              <a:hlinkClick r:id="" action="ppaction://noaction">
                <a:snd r:embed="rId2" name="d.wav"/>
              </a:hlinkClick>
              <a:extLst>
                <a:ext uri="{FF2B5EF4-FFF2-40B4-BE49-F238E27FC236}">
                  <a16:creationId xmlns:a16="http://schemas.microsoft.com/office/drawing/2014/main" id="{ECA0E404-D701-4D50-981A-F7F27740686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94" y="1560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297" name="Text Box 18">
              <a:extLst>
                <a:ext uri="{FF2B5EF4-FFF2-40B4-BE49-F238E27FC236}">
                  <a16:creationId xmlns:a16="http://schemas.microsoft.com/office/drawing/2014/main" id="{D37C5856-A2D9-48A3-B554-1BAB1A03705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65" y="355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298" name="Text Box 19">
              <a:extLst>
                <a:ext uri="{FF2B5EF4-FFF2-40B4-BE49-F238E27FC236}">
                  <a16:creationId xmlns:a16="http://schemas.microsoft.com/office/drawing/2014/main" id="{EC5576C5-D395-45A4-A2D7-FB80ABD3024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65" y="2064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299" name="Text Box 20">
              <a:extLst>
                <a:ext uri="{FF2B5EF4-FFF2-40B4-BE49-F238E27FC236}">
                  <a16:creationId xmlns:a16="http://schemas.microsoft.com/office/drawing/2014/main" id="{B170D06F-96F4-4B10-BB39-DB485E92D62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02" y="3024"/>
              <a:ext cx="24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2300" name="Text Box 21">
              <a:extLst>
                <a:ext uri="{FF2B5EF4-FFF2-40B4-BE49-F238E27FC236}">
                  <a16:creationId xmlns:a16="http://schemas.microsoft.com/office/drawing/2014/main" id="{F376CD9C-DDE3-4051-8F84-1D16A544D84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02" y="2544"/>
              <a:ext cx="24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FF0000"/>
                  </a:solidFill>
                </a:rPr>
                <a:t>F</a:t>
              </a:r>
            </a:p>
          </p:txBody>
        </p:sp>
        <p:sp>
          <p:nvSpPr>
            <p:cNvPr id="12301" name="Rectangle 22">
              <a:extLst>
                <a:ext uri="{FF2B5EF4-FFF2-40B4-BE49-F238E27FC236}">
                  <a16:creationId xmlns:a16="http://schemas.microsoft.com/office/drawing/2014/main" id="{87FA1554-A3E3-42CD-B81E-D2500BE7D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9" y="981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2" name="Rectangle 23">
              <a:extLst>
                <a:ext uri="{FF2B5EF4-FFF2-40B4-BE49-F238E27FC236}">
                  <a16:creationId xmlns:a16="http://schemas.microsoft.com/office/drawing/2014/main" id="{D8BF7B12-FCD8-44CD-89EE-E0F8FC97F1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2" y="981"/>
              <a:ext cx="216" cy="33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03" name="Text Box 24">
              <a:extLst>
                <a:ext uri="{FF2B5EF4-FFF2-40B4-BE49-F238E27FC236}">
                  <a16:creationId xmlns:a16="http://schemas.microsoft.com/office/drawing/2014/main" id="{F92CA985-CBB1-4A6E-BB81-E9499F6301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65" y="972"/>
              <a:ext cx="265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800" b="1">
                  <a:solidFill>
                    <a:srgbClr val="0000CC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304" name="Text Box 25">
              <a:extLst>
                <a:ext uri="{FF2B5EF4-FFF2-40B4-BE49-F238E27FC236}">
                  <a16:creationId xmlns:a16="http://schemas.microsoft.com/office/drawing/2014/main" id="{C3FAC03C-046B-4947-8C44-92306A80EBB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502" y="972"/>
              <a:ext cx="243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en-US" sz="2600" b="1">
                  <a:solidFill>
                    <a:srgbClr val="FF0000"/>
                  </a:solidFill>
                </a:rPr>
                <a:t>F</a:t>
              </a:r>
            </a:p>
          </p:txBody>
        </p:sp>
      </p:grpSp>
      <p:sp>
        <p:nvSpPr>
          <p:cNvPr id="12293" name="AutoShape 26">
            <a:extLst>
              <a:ext uri="{FF2B5EF4-FFF2-40B4-BE49-F238E27FC236}">
                <a16:creationId xmlns:a16="http://schemas.microsoft.com/office/drawing/2014/main" id="{8E1A5148-EA8D-40D4-95B0-5904301079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extLst>
              <a:ext uri="{FF2B5EF4-FFF2-40B4-BE49-F238E27FC236}">
                <a16:creationId xmlns:a16="http://schemas.microsoft.com/office/drawing/2014/main" id="{E52E77F5-42C1-4F3A-AA83-9D119B8527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338" y="685800"/>
            <a:ext cx="4510087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315" name="Rectangle 29">
            <a:extLst>
              <a:ext uri="{FF2B5EF4-FFF2-40B4-BE49-F238E27FC236}">
                <a16:creationId xmlns:a16="http://schemas.microsoft.com/office/drawing/2014/main" id="{B0D0E7FE-5F62-4361-AB2A-364C31E30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464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i="1"/>
              <a:t>	-Saving the water		</a:t>
            </a:r>
            <a:r>
              <a:rPr lang="en-US" altLang="en-US" sz="1200" b="1"/>
              <a:t>-Turning off the TV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/>
              <a:t>	-Turning the radio off 	-Turning off the lights.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	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water bill	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a plumber	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pipe		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		- a dripping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2-Practice the dialogue with your partner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Exercise: </a:t>
            </a:r>
            <a:r>
              <a:rPr lang="en-US" altLang="en-US" sz="1400" b="1" i="1">
                <a:solidFill>
                  <a:srgbClr val="0000FF"/>
                </a:solidFill>
              </a:rPr>
              <a:t>True or False? Correct the False statements.</a:t>
            </a:r>
            <a:endParaRPr lang="en-US" altLang="en-US" sz="1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1- </a:t>
            </a:r>
            <a:r>
              <a:rPr lang="en-US" altLang="en-US" sz="1400" b="1">
                <a:solidFill>
                  <a:srgbClr val="FF0000"/>
                </a:solidFill>
              </a:rPr>
              <a:t>T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2- </a:t>
            </a:r>
            <a:r>
              <a:rPr lang="en-US" altLang="en-US" sz="1400" b="1">
                <a:solidFill>
                  <a:srgbClr val="FF0000"/>
                </a:solidFill>
              </a:rPr>
              <a:t>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3- </a:t>
            </a:r>
            <a:r>
              <a:rPr lang="en-US" altLang="en-US" sz="1400" b="1">
                <a:solidFill>
                  <a:srgbClr val="0000FF"/>
                </a:solidFill>
              </a:rPr>
              <a:t>F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</a:t>
            </a:r>
            <a:r>
              <a:rPr lang="en-US" altLang="en-US" sz="140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400">
                <a:solidFill>
                  <a:srgbClr val="000066"/>
                </a:solidFill>
              </a:rPr>
              <a:t>Mrs. Ha will get a plumber to check the pipes in her house</a:t>
            </a:r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4- </a:t>
            </a:r>
            <a:r>
              <a:rPr lang="en-US" altLang="en-US" sz="1400" b="1">
                <a:solidFill>
                  <a:srgbClr val="0000FF"/>
                </a:solidFill>
              </a:rPr>
              <a:t>F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 </a:t>
            </a:r>
            <a:r>
              <a:rPr lang="en-US" altLang="en-US" sz="1400">
                <a:solidFill>
                  <a:srgbClr val="000066"/>
                </a:solidFill>
              </a:rPr>
              <a:t>Mrs. Mi suggests getting a plumber to check the pipes in Mrs. Ha’s house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5- </a:t>
            </a:r>
            <a:r>
              <a:rPr lang="en-US" altLang="en-US" sz="1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3316" name="AutoShape 30">
            <a:extLst>
              <a:ext uri="{FF2B5EF4-FFF2-40B4-BE49-F238E27FC236}">
                <a16:creationId xmlns:a16="http://schemas.microsoft.com/office/drawing/2014/main" id="{F72E1276-041A-4B04-8B84-A50C58304EAB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19490" name="Text Box 34">
            <a:extLst>
              <a:ext uri="{FF2B5EF4-FFF2-40B4-BE49-F238E27FC236}">
                <a16:creationId xmlns:a16="http://schemas.microsoft.com/office/drawing/2014/main" id="{D8797261-A593-419C-801F-3A3CFB46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8400"/>
            <a:ext cx="4267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00" b="1" i="1">
                <a:solidFill>
                  <a:srgbClr val="0000FF"/>
                </a:solidFill>
              </a:rPr>
              <a:t>3. Grammar.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Example</a:t>
            </a:r>
            <a:r>
              <a:rPr lang="en-US" altLang="en-US" sz="1300"/>
              <a:t>:  - I suggest  </a:t>
            </a:r>
            <a:r>
              <a:rPr lang="en-US" altLang="en-US" sz="1300" u="sng"/>
              <a:t>taking</a:t>
            </a:r>
            <a:r>
              <a:rPr lang="en-US" altLang="en-US" sz="1300"/>
              <a:t> showers.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/>
              <a:t>                 </a:t>
            </a:r>
            <a:r>
              <a:rPr lang="en-US" altLang="en-US" sz="1300">
                <a:solidFill>
                  <a:srgbClr val="0000FF"/>
                </a:solidFill>
              </a:rPr>
              <a:t>or</a:t>
            </a:r>
            <a:r>
              <a:rPr lang="en-US" altLang="en-US" sz="1300"/>
              <a:t> I suggest </a:t>
            </a:r>
            <a:r>
              <a:rPr lang="en-US" altLang="en-US" sz="1300" u="sng"/>
              <a:t>we should take</a:t>
            </a:r>
            <a:r>
              <a:rPr lang="en-US" altLang="en-US" sz="1300"/>
              <a:t> showers.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Form:</a:t>
            </a:r>
            <a:r>
              <a:rPr lang="en-US" altLang="en-US" sz="1300"/>
              <a:t>     </a:t>
            </a:r>
            <a:r>
              <a:rPr lang="en-US" altLang="en-US" sz="1300">
                <a:solidFill>
                  <a:srgbClr val="FF0000"/>
                </a:solidFill>
              </a:rPr>
              <a:t>S + suggest + V_ing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>
                <a:solidFill>
                  <a:srgbClr val="FF0000"/>
                </a:solidFill>
              </a:rPr>
              <a:t>               S1 + suggest (that) + S2 + should + V_infi.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Use:</a:t>
            </a:r>
            <a:r>
              <a:rPr lang="en-US" altLang="en-US" sz="1300"/>
              <a:t> - to give advice.</a:t>
            </a:r>
          </a:p>
        </p:txBody>
      </p:sp>
      <p:grpSp>
        <p:nvGrpSpPr>
          <p:cNvPr id="19494" name="Group 38">
            <a:extLst>
              <a:ext uri="{FF2B5EF4-FFF2-40B4-BE49-F238E27FC236}">
                <a16:creationId xmlns:a16="http://schemas.microsoft.com/office/drawing/2014/main" id="{DA5D4ECE-AB69-49A4-80DE-918A8E340D99}"/>
              </a:ext>
            </a:extLst>
          </p:cNvPr>
          <p:cNvGrpSpPr>
            <a:grpSpLocks/>
          </p:cNvGrpSpPr>
          <p:nvPr/>
        </p:nvGrpSpPr>
        <p:grpSpPr bwMode="auto">
          <a:xfrm>
            <a:off x="4573588" y="671513"/>
            <a:ext cx="4625975" cy="5943600"/>
            <a:chOff x="2881" y="423"/>
            <a:chExt cx="2914" cy="3744"/>
          </a:xfrm>
        </p:grpSpPr>
        <p:pic>
          <p:nvPicPr>
            <p:cNvPr id="13320" name="Picture 35">
              <a:extLst>
                <a:ext uri="{FF2B5EF4-FFF2-40B4-BE49-F238E27FC236}">
                  <a16:creationId xmlns:a16="http://schemas.microsoft.com/office/drawing/2014/main" id="{D3CD9580-4244-4DA2-A349-13030B25CE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39" t="17558" r="7112" b="60788"/>
            <a:stretch>
              <a:fillRect/>
            </a:stretch>
          </p:blipFill>
          <p:spPr bwMode="auto">
            <a:xfrm>
              <a:off x="2881" y="423"/>
              <a:ext cx="2914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1" name="Picture 36">
              <a:extLst>
                <a:ext uri="{FF2B5EF4-FFF2-40B4-BE49-F238E27FC236}">
                  <a16:creationId xmlns:a16="http://schemas.microsoft.com/office/drawing/2014/main" id="{484A2F08-79CA-4660-A73A-206C1B24A8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960" t="17354" r="7133" b="21346"/>
            <a:stretch>
              <a:fillRect/>
            </a:stretch>
          </p:blipFill>
          <p:spPr bwMode="auto">
            <a:xfrm>
              <a:off x="2906" y="1872"/>
              <a:ext cx="2880" cy="2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493" name="Text Box 37">
            <a:extLst>
              <a:ext uri="{FF2B5EF4-FFF2-40B4-BE49-F238E27FC236}">
                <a16:creationId xmlns:a16="http://schemas.microsoft.com/office/drawing/2014/main" id="{4926134B-BC04-40A7-9931-3F6CA54339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581400"/>
            <a:ext cx="4572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Look at the pictures and give some advice!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3" grpId="0"/>
      <p:bldP spid="1949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>
            <a:extLst>
              <a:ext uri="{FF2B5EF4-FFF2-40B4-BE49-F238E27FC236}">
                <a16:creationId xmlns:a16="http://schemas.microsoft.com/office/drawing/2014/main" id="{1320D98C-26C0-4D87-8B64-D297BD04A0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3338" y="685800"/>
            <a:ext cx="4510087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BE27E20-2772-4837-93E1-0719357D5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9163" y="809625"/>
            <a:ext cx="43434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660033"/>
                </a:solidFill>
              </a:rPr>
              <a:t>III-Homework</a:t>
            </a: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1-Learn the new words by heart.</a:t>
            </a:r>
          </a:p>
          <a:p>
            <a:pPr eaLnBrk="1" hangingPunct="1"/>
            <a:r>
              <a:rPr lang="en-US" altLang="en-US" sz="1600" b="1" i="1">
                <a:solidFill>
                  <a:srgbClr val="0000FF"/>
                </a:solidFill>
              </a:rPr>
              <a:t>2- Make a list of things we should to save energy.</a:t>
            </a:r>
          </a:p>
        </p:txBody>
      </p:sp>
      <p:sp>
        <p:nvSpPr>
          <p:cNvPr id="14340" name="Rectangle 5">
            <a:extLst>
              <a:ext uri="{FF2B5EF4-FFF2-40B4-BE49-F238E27FC236}">
                <a16:creationId xmlns:a16="http://schemas.microsoft.com/office/drawing/2014/main" id="{8DB2FF2A-6550-4342-8D03-0C6DF2F1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0"/>
            <a:ext cx="464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 i="1"/>
              <a:t>	</a:t>
            </a:r>
            <a:r>
              <a:rPr lang="en-US" altLang="en-US" sz="1200" b="1"/>
              <a:t>-Saving the water</a:t>
            </a:r>
            <a:r>
              <a:rPr lang="en-US" altLang="en-US" sz="1200" b="1" i="1"/>
              <a:t>		</a:t>
            </a:r>
            <a:r>
              <a:rPr lang="en-US" altLang="en-US" sz="1200" b="1"/>
              <a:t>-Turning off the TV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200" b="1"/>
              <a:t>	-Turning the radio off 	-Turning off the lights.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	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water bill	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a plumber	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pipe		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	- a dripping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2-Practice the dialogue with your partner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Exercise: </a:t>
            </a:r>
            <a:r>
              <a:rPr lang="en-US" altLang="en-US" sz="1400" b="1" i="1">
                <a:solidFill>
                  <a:srgbClr val="0000FF"/>
                </a:solidFill>
              </a:rPr>
              <a:t>True or False? Correct the False statements.</a:t>
            </a:r>
            <a:endParaRPr lang="en-US" altLang="en-US" sz="14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1- </a:t>
            </a:r>
            <a:r>
              <a:rPr lang="en-US" altLang="en-US" sz="1400" b="1">
                <a:solidFill>
                  <a:srgbClr val="FF0000"/>
                </a:solidFill>
              </a:rPr>
              <a:t>T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2- </a:t>
            </a:r>
            <a:r>
              <a:rPr lang="en-US" altLang="en-US" sz="1400" b="1">
                <a:solidFill>
                  <a:srgbClr val="FF0000"/>
                </a:solidFill>
              </a:rPr>
              <a:t>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3- </a:t>
            </a:r>
            <a:r>
              <a:rPr lang="en-US" altLang="en-US" sz="1400" b="1">
                <a:solidFill>
                  <a:srgbClr val="0000FF"/>
                </a:solidFill>
              </a:rPr>
              <a:t>F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</a:t>
            </a:r>
            <a:r>
              <a:rPr lang="en-US" altLang="en-US" sz="1400">
                <a:solidFill>
                  <a:srgbClr val="000066"/>
                </a:solidFill>
                <a:sym typeface="Wingdings" panose="05000000000000000000" pitchFamily="2" charset="2"/>
              </a:rPr>
              <a:t> </a:t>
            </a:r>
            <a:r>
              <a:rPr lang="en-US" altLang="en-US" sz="1400">
                <a:solidFill>
                  <a:srgbClr val="000066"/>
                </a:solidFill>
              </a:rPr>
              <a:t>Mrs. Ha will get a plumber to check the pipes in her house</a:t>
            </a:r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4- </a:t>
            </a:r>
            <a:r>
              <a:rPr lang="en-US" altLang="en-US" sz="1400" b="1">
                <a:solidFill>
                  <a:srgbClr val="0000FF"/>
                </a:solidFill>
              </a:rPr>
              <a:t>F   </a:t>
            </a:r>
            <a:r>
              <a:rPr lang="en-US" altLang="en-US" sz="1400">
                <a:solidFill>
                  <a:srgbClr val="FF3300"/>
                </a:solidFill>
                <a:sym typeface="Wingdings" panose="05000000000000000000" pitchFamily="2" charset="2"/>
              </a:rPr>
              <a:t> </a:t>
            </a:r>
            <a:r>
              <a:rPr lang="en-US" altLang="en-US" sz="1400">
                <a:solidFill>
                  <a:srgbClr val="000066"/>
                </a:solidFill>
              </a:rPr>
              <a:t>Mrs. Mi suggests getting a plumber to check the pipes in Mrs. Ha’s house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5- </a:t>
            </a:r>
            <a:r>
              <a:rPr lang="en-US" altLang="en-US" sz="1400" b="1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4341" name="AutoShape 6">
            <a:extLst>
              <a:ext uri="{FF2B5EF4-FFF2-40B4-BE49-F238E27FC236}">
                <a16:creationId xmlns:a16="http://schemas.microsoft.com/office/drawing/2014/main" id="{6DECD527-EF3F-441A-BC28-6C317AB85794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14342" name="Text Box 7">
            <a:extLst>
              <a:ext uri="{FF2B5EF4-FFF2-40B4-BE49-F238E27FC236}">
                <a16:creationId xmlns:a16="http://schemas.microsoft.com/office/drawing/2014/main" id="{60358B41-9ED8-43DA-B94D-41F9F6235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8400"/>
            <a:ext cx="42672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00">
                <a:solidFill>
                  <a:srgbClr val="0000FF"/>
                </a:solidFill>
              </a:rPr>
              <a:t>3. Grammar.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Example</a:t>
            </a:r>
            <a:r>
              <a:rPr lang="en-US" altLang="en-US" sz="1300"/>
              <a:t>:  - I suggest  taking showers.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/>
              <a:t>                 </a:t>
            </a:r>
            <a:r>
              <a:rPr lang="en-US" altLang="en-US" sz="1300">
                <a:solidFill>
                  <a:srgbClr val="0000FF"/>
                </a:solidFill>
              </a:rPr>
              <a:t>or</a:t>
            </a:r>
            <a:r>
              <a:rPr lang="en-US" altLang="en-US" sz="1300"/>
              <a:t> I suggest we should take showers.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Form:</a:t>
            </a:r>
            <a:r>
              <a:rPr lang="en-US" altLang="en-US" sz="1300"/>
              <a:t>     </a:t>
            </a:r>
            <a:r>
              <a:rPr lang="en-US" altLang="en-US" sz="1300">
                <a:solidFill>
                  <a:srgbClr val="FF0000"/>
                </a:solidFill>
              </a:rPr>
              <a:t>S + suggest + V_ing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>
                <a:solidFill>
                  <a:srgbClr val="FF0000"/>
                </a:solidFill>
              </a:rPr>
              <a:t>               S1 + suggest + S2 + should + V_infi.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300" u="sng"/>
              <a:t>Use:</a:t>
            </a:r>
            <a:r>
              <a:rPr lang="en-US" altLang="en-US" sz="1300"/>
              <a:t> - to give advice.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omewo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>
            <a:extLst>
              <a:ext uri="{FF2B5EF4-FFF2-40B4-BE49-F238E27FC236}">
                <a16:creationId xmlns:a16="http://schemas.microsoft.com/office/drawing/2014/main" id="{752067CE-87F9-4EC5-8617-660D235539A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5365" name="Picture 3">
              <a:extLst>
                <a:ext uri="{FF2B5EF4-FFF2-40B4-BE49-F238E27FC236}">
                  <a16:creationId xmlns:a16="http://schemas.microsoft.com/office/drawing/2014/main" id="{4997965E-E11C-4E9F-9457-0AE2DE89C58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6" name="Text Box 4">
              <a:extLst>
                <a:ext uri="{FF2B5EF4-FFF2-40B4-BE49-F238E27FC236}">
                  <a16:creationId xmlns:a16="http://schemas.microsoft.com/office/drawing/2014/main" id="{34259A57-0F07-4A25-ABD6-E084CC938E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2112"/>
              <a:ext cx="5760" cy="1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6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Thank you for attending !</a:t>
              </a:r>
            </a:p>
            <a:p>
              <a:pPr algn="ctr" eaLnBrk="1" hangingPunct="1"/>
              <a:r>
                <a:rPr lang="en-US" altLang="en-US" sz="6000" b="1">
                  <a:solidFill>
                    <a:srgbClr val="FFFF00"/>
                  </a:solidFill>
                  <a:latin typeface="Times New Roman" panose="02020603050405020304" pitchFamily="18" charset="0"/>
                </a:rPr>
                <a:t>Good bye !</a:t>
              </a:r>
            </a:p>
          </p:txBody>
        </p:sp>
      </p:grpSp>
      <p:pic>
        <p:nvPicPr>
          <p:cNvPr id="15363" name="Picture 5">
            <a:extLst>
              <a:ext uri="{FF2B5EF4-FFF2-40B4-BE49-F238E27FC236}">
                <a16:creationId xmlns:a16="http://schemas.microsoft.com/office/drawing/2014/main" id="{DD6E3008-1196-43AC-AA01-245F9C19AB8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6">
            <a:extLst>
              <a:ext uri="{FF2B5EF4-FFF2-40B4-BE49-F238E27FC236}">
                <a16:creationId xmlns:a16="http://schemas.microsoft.com/office/drawing/2014/main" id="{CAF7F817-926D-4AF4-BEEB-173BC2A44ED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3505200"/>
            <a:ext cx="9144000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TMC-Ong Do"/>
              </a:rPr>
              <a:t>Thanks for attending !</a:t>
            </a:r>
          </a:p>
          <a:p>
            <a:pPr algn="ctr"/>
            <a:r>
              <a:rPr lang="en-US" sz="2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TMC-Ong Do"/>
              </a:rPr>
              <a:t>See you !</a:t>
            </a:r>
            <a:endParaRPr lang="en-SG" sz="28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.TMC-Ong Do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" action="ppaction://noaction" highlightClick="1">
              <a:snd r:embed="rId4" name="S01.WAV"/>
            </a:hlinkClick>
            <a:extLst>
              <a:ext uri="{FF2B5EF4-FFF2-40B4-BE49-F238E27FC236}">
                <a16:creationId xmlns:a16="http://schemas.microsoft.com/office/drawing/2014/main" id="{D08F41DF-5A56-4C9F-8934-6B55F48B44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19400"/>
            <a:ext cx="1752600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3">
            <a:extLst>
              <a:ext uri="{FF2B5EF4-FFF2-40B4-BE49-F238E27FC236}">
                <a16:creationId xmlns:a16="http://schemas.microsoft.com/office/drawing/2014/main" id="{FBFCD1C0-AB50-488C-937E-CDB170B2FA81}"/>
              </a:ext>
            </a:extLst>
          </p:cNvPr>
          <p:cNvGrpSpPr>
            <a:grpSpLocks/>
          </p:cNvGrpSpPr>
          <p:nvPr/>
        </p:nvGrpSpPr>
        <p:grpSpPr bwMode="auto">
          <a:xfrm>
            <a:off x="3222625" y="2878138"/>
            <a:ext cx="855663" cy="1474787"/>
            <a:chOff x="842" y="1789"/>
            <a:chExt cx="539" cy="929"/>
          </a:xfrm>
        </p:grpSpPr>
        <p:graphicFrame>
          <p:nvGraphicFramePr>
            <p:cNvPr id="2063" name="Object 4">
              <a:hlinkClick r:id="" action="ppaction://noaction" highlightClick="1">
                <a:snd r:embed="rId4" name="S01.WAV"/>
              </a:hlinkClick>
              <a:extLst>
                <a:ext uri="{FF2B5EF4-FFF2-40B4-BE49-F238E27FC236}">
                  <a16:creationId xmlns:a16="http://schemas.microsoft.com/office/drawing/2014/main" id="{FA9767D8-BCCE-43E1-B81F-392345BFF28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42" y="1789"/>
            <a:ext cx="539" cy="9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6" name="CorelDRAW" r:id="rId6" imgW="3505190" imgH="6343660" progId="CorelDRAW.Graphic.11">
                    <p:embed/>
                  </p:oleObj>
                </mc:Choice>
                <mc:Fallback>
                  <p:oleObj name="CorelDRAW" r:id="rId6" imgW="3505190" imgH="6343660" progId="CorelDRAW.Graphic.11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lum bright="4000" contrast="-58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42" y="1789"/>
                          <a:ext cx="539" cy="9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id="{75FCA524-BBF7-4D9E-9031-9237B4FCA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" y="1850"/>
              <a:ext cx="114" cy="96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altLang="en-US"/>
            </a:p>
          </p:txBody>
        </p:sp>
      </p:grpSp>
      <p:sp>
        <p:nvSpPr>
          <p:cNvPr id="2052" name="Rectangle 6">
            <a:extLst>
              <a:ext uri="{FF2B5EF4-FFF2-40B4-BE49-F238E27FC236}">
                <a16:creationId xmlns:a16="http://schemas.microsoft.com/office/drawing/2014/main" id="{96F391CC-0C8F-43A9-9117-E641C6AC8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1219200"/>
          </a:xfrm>
          <a:prstGeom prst="rect">
            <a:avLst/>
          </a:prstGeom>
          <a:gradFill rotWithShape="1">
            <a:gsLst>
              <a:gs pos="0">
                <a:srgbClr val="002F00"/>
              </a:gs>
              <a:gs pos="50000">
                <a:srgbClr val="006600"/>
              </a:gs>
              <a:gs pos="100000">
                <a:srgbClr val="002F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Line 7">
            <a:extLst>
              <a:ext uri="{FF2B5EF4-FFF2-40B4-BE49-F238E27FC236}">
                <a16:creationId xmlns:a16="http://schemas.microsoft.com/office/drawing/2014/main" id="{11FFFAF2-0434-4B18-A12F-6501B6AF0DAF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8100" cmpd="dbl">
            <a:solidFill>
              <a:srgbClr val="00CC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2054" name="WordArt 8">
            <a:extLst>
              <a:ext uri="{FF2B5EF4-FFF2-40B4-BE49-F238E27FC236}">
                <a16:creationId xmlns:a16="http://schemas.microsoft.com/office/drawing/2014/main" id="{2A852D19-4B1C-461A-9AC1-93CFF81D18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38400" y="457200"/>
            <a:ext cx="6096000" cy="381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FFFF"/>
                </a:solidFill>
                <a:effectLst>
                  <a:outerShdw dist="35921" dir="2700000" algn="ctr" rotWithShape="0">
                    <a:srgbClr val="0033CC">
                      <a:alpha val="79999"/>
                    </a:srgbClr>
                  </a:outerShdw>
                </a:effectLst>
                <a:latin typeface=".VnMystical" panose="020B7200000000000000" pitchFamily="34" charset="0"/>
              </a:rPr>
              <a:t>Welcome to our class today !</a:t>
            </a:r>
            <a:endParaRPr lang="en-SG" sz="3600" kern="10">
              <a:solidFill>
                <a:srgbClr val="FFFFFF"/>
              </a:solidFill>
              <a:effectLst>
                <a:outerShdw dist="35921" dir="2700000" algn="ctr" rotWithShape="0">
                  <a:srgbClr val="0033CC">
                    <a:alpha val="79999"/>
                  </a:srgbClr>
                </a:outerShdw>
              </a:effectLst>
              <a:latin typeface=".VnMystical" panose="020B7200000000000000" pitchFamily="34" charset="0"/>
            </a:endParaRPr>
          </a:p>
        </p:txBody>
      </p:sp>
      <p:sp>
        <p:nvSpPr>
          <p:cNvPr id="2055" name="Oval 9">
            <a:extLst>
              <a:ext uri="{FF2B5EF4-FFF2-40B4-BE49-F238E27FC236}">
                <a16:creationId xmlns:a16="http://schemas.microsoft.com/office/drawing/2014/main" id="{52362155-D465-4A81-A9DC-FCA949A2C1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250" y="6019800"/>
            <a:ext cx="2952750" cy="838200"/>
          </a:xfrm>
          <a:prstGeom prst="ellipse">
            <a:avLst/>
          </a:prstGeom>
          <a:gradFill rotWithShape="1">
            <a:gsLst>
              <a:gs pos="0">
                <a:srgbClr val="020E06"/>
              </a:gs>
              <a:gs pos="100000">
                <a:srgbClr val="002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6" name="Picture 10">
            <a:extLst>
              <a:ext uri="{FF2B5EF4-FFF2-40B4-BE49-F238E27FC236}">
                <a16:creationId xmlns:a16="http://schemas.microsoft.com/office/drawing/2014/main" id="{1E6524BC-FBAA-4CF8-A323-BFEBCF4A21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91500" y="3200400"/>
            <a:ext cx="952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>
            <a:hlinkClick r:id="" action="ppaction://noaction" highlightClick="1">
              <a:snd r:embed="rId4" name="S01.WAV"/>
            </a:hlinkClick>
            <a:extLst>
              <a:ext uri="{FF2B5EF4-FFF2-40B4-BE49-F238E27FC236}">
                <a16:creationId xmlns:a16="http://schemas.microsoft.com/office/drawing/2014/main" id="{62F71982-E2DF-47F7-9CE7-055EED90B9E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819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2">
            <a:hlinkClick r:id="" action="ppaction://noaction" highlightClick="1">
              <a:snd r:embed="rId10" name="CAMERA.WAV"/>
            </a:hlinkClick>
            <a:extLst>
              <a:ext uri="{FF2B5EF4-FFF2-40B4-BE49-F238E27FC236}">
                <a16:creationId xmlns:a16="http://schemas.microsoft.com/office/drawing/2014/main" id="{91DB3134-7CF1-46BD-BC9C-485B91CA206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163763"/>
            <a:ext cx="7548563" cy="431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b="1" kern="10">
                <a:solidFill>
                  <a:srgbClr val="FFFF00"/>
                </a:solidFill>
                <a:effectLst>
                  <a:outerShdw dist="25400" algn="ctr" rotWithShape="0">
                    <a:srgbClr val="FF3300">
                      <a:alpha val="79999"/>
                    </a:srgbClr>
                  </a:outerShdw>
                </a:effectLst>
                <a:latin typeface=".VnAvant" panose="020B7200000000000000" pitchFamily="34" charset="0"/>
              </a:rPr>
              <a:t>Unit 7: Saving energy</a:t>
            </a:r>
          </a:p>
        </p:txBody>
      </p:sp>
      <p:pic>
        <p:nvPicPr>
          <p:cNvPr id="2059" name="Picture 15">
            <a:extLst>
              <a:ext uri="{FF2B5EF4-FFF2-40B4-BE49-F238E27FC236}">
                <a16:creationId xmlns:a16="http://schemas.microsoft.com/office/drawing/2014/main" id="{CB152AC5-CF30-40A8-8C8A-53370D9128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102350"/>
            <a:ext cx="952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6">
            <a:extLst>
              <a:ext uri="{FF2B5EF4-FFF2-40B4-BE49-F238E27FC236}">
                <a16:creationId xmlns:a16="http://schemas.microsoft.com/office/drawing/2014/main" id="{E276CD98-8AD5-47AB-B60E-25D17352B1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1000" y="1219200"/>
            <a:ext cx="952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44">
            <a:extLst>
              <a:ext uri="{FF2B5EF4-FFF2-40B4-BE49-F238E27FC236}">
                <a16:creationId xmlns:a16="http://schemas.microsoft.com/office/drawing/2014/main" id="{169DDE7E-8C08-446B-9601-BA8A0712A8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276600"/>
            <a:ext cx="9525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3" name="Co nuoi day tre - To thanh phuong.mp3">
            <a:hlinkClick r:id="" action="ppaction://media"/>
            <a:extLst>
              <a:ext uri="{FF2B5EF4-FFF2-40B4-BE49-F238E27FC236}">
                <a16:creationId xmlns:a16="http://schemas.microsoft.com/office/drawing/2014/main" id="{1154BB06-7EEC-4F83-830E-927FB2ADEBB7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52800"/>
            <a:ext cx="76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37" fill="hold"/>
                                        <p:tgtEl>
                                          <p:spTgt spid="2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Video(028).mpg">
            <a:hlinkClick r:id="" action="ppaction://media"/>
            <a:extLst>
              <a:ext uri="{FF2B5EF4-FFF2-40B4-BE49-F238E27FC236}">
                <a16:creationId xmlns:a16="http://schemas.microsoft.com/office/drawing/2014/main" id="{D95F4F42-0115-443A-A322-C17BC9094376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Video(038).mpg">
            <a:hlinkClick r:id="" action="ppaction://media"/>
            <a:extLst>
              <a:ext uri="{FF2B5EF4-FFF2-40B4-BE49-F238E27FC236}">
                <a16:creationId xmlns:a16="http://schemas.microsoft.com/office/drawing/2014/main" id="{5C1050B7-BD30-4CE2-80AE-6BD13554BA77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9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00013"/>
            <a:ext cx="3733800" cy="203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Video(034).mpg">
            <a:hlinkClick r:id="" action="ppaction://media"/>
            <a:extLst>
              <a:ext uri="{FF2B5EF4-FFF2-40B4-BE49-F238E27FC236}">
                <a16:creationId xmlns:a16="http://schemas.microsoft.com/office/drawing/2014/main" id="{17461BC4-4D27-4D37-ADE6-82EB0D72CAFA}"/>
              </a:ext>
            </a:extLst>
          </p:cNvPr>
          <p:cNvPicPr>
            <a:picLocks noRot="1" noChangeAspect="1" noChangeArrowheads="1"/>
          </p:cNvPicPr>
          <p:nvPr>
            <a:videoFile r:link="rId3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3810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Video(027).mpg">
            <a:hlinkClick r:id="" action="ppaction://media"/>
            <a:extLst>
              <a:ext uri="{FF2B5EF4-FFF2-40B4-BE49-F238E27FC236}">
                <a16:creationId xmlns:a16="http://schemas.microsoft.com/office/drawing/2014/main" id="{49805696-BD3D-471F-9B88-7A0D896CD66D}"/>
              </a:ext>
            </a:extLst>
          </p:cNvPr>
          <p:cNvPicPr>
            <a:picLocks noRot="1" noChangeAspect="1" noChangeArrowheads="1"/>
          </p:cNvPicPr>
          <p:nvPr>
            <a:videoFile r:link="rId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10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Video(042).mpg">
            <a:hlinkClick r:id="" action="ppaction://media"/>
            <a:extLst>
              <a:ext uri="{FF2B5EF4-FFF2-40B4-BE49-F238E27FC236}">
                <a16:creationId xmlns:a16="http://schemas.microsoft.com/office/drawing/2014/main" id="{E93B2CF6-9EDA-467C-85D5-6CF42FB6AFF5}"/>
              </a:ext>
            </a:extLst>
          </p:cNvPr>
          <p:cNvPicPr>
            <a:picLocks noRot="1" noChangeAspect="1" noChangeArrowheads="1"/>
          </p:cNvPicPr>
          <p:nvPr>
            <a:videoFile r:link="rId5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38675"/>
            <a:ext cx="3886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Video(033).mpg">
            <a:hlinkClick r:id="" action="ppaction://media"/>
            <a:extLst>
              <a:ext uri="{FF2B5EF4-FFF2-40B4-BE49-F238E27FC236}">
                <a16:creationId xmlns:a16="http://schemas.microsoft.com/office/drawing/2014/main" id="{6ABF4172-E6DC-46EC-BAF5-5FC70543BB24}"/>
              </a:ext>
            </a:extLst>
          </p:cNvPr>
          <p:cNvPicPr>
            <a:picLocks noRot="1" noChangeAspect="1" noChangeArrowheads="1"/>
          </p:cNvPicPr>
          <p:nvPr>
            <a:videoFile r:link="rId6"/>
          </p:nvPr>
        </p:nvPicPr>
        <p:blipFill>
          <a:blip r:embed="rId1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610100"/>
            <a:ext cx="3810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10">
            <a:extLst>
              <a:ext uri="{FF2B5EF4-FFF2-40B4-BE49-F238E27FC236}">
                <a16:creationId xmlns:a16="http://schemas.microsoft.com/office/drawing/2014/main" id="{F6997916-2EBF-44BB-A5AC-04CFA99B4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905000"/>
            <a:ext cx="79248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>
                <a:solidFill>
                  <a:srgbClr val="0000FF"/>
                </a:solidFill>
                <a:latin typeface=".VnAristote" panose="020B7200000000000000" pitchFamily="34" charset="0"/>
              </a:rPr>
              <a:t>Look at these pictures !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6F19DA7A-AA05-43A7-B1AB-A624AD270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4413" y="3776663"/>
            <a:ext cx="72390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3300"/>
                </a:solidFill>
                <a:latin typeface=".VnTime" panose="020B7200000000000000" pitchFamily="34" charset="0"/>
              </a:rPr>
              <a:t>What should we do</a:t>
            </a:r>
            <a:r>
              <a:rPr lang="en-US" altLang="en-US" sz="4000">
                <a:solidFill>
                  <a:srgbClr val="FF3300"/>
                </a:solidFill>
                <a:latin typeface=".VnTime" panose="020B72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video>
            <p:vide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video>
            <p:video>
              <p:cMediaNode>
                <p:cTn id="5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2"/>
                </p:tgtEl>
              </p:cMediaNode>
            </p:video>
            <p:video>
              <p:cMediaNode>
                <p:cTn id="5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3"/>
                </p:tgtEl>
              </p:cMediaNode>
            </p:video>
            <p:vide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4"/>
                </p:tgtEl>
              </p:cMediaNode>
            </p:video>
            <p:vide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105"/>
                </p:tgtEl>
              </p:cMediaNode>
            </p:video>
          </p:childTnLst>
        </p:cTn>
      </p:par>
    </p:tnLst>
    <p:bldLst>
      <p:bldP spid="4106" grpId="0"/>
      <p:bldP spid="410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85CF56F3-4321-4294-8EBB-78074229112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85800"/>
            <a:ext cx="4510088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5AB5C523-1249-471D-86A1-E0E143B5D1C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2000"/>
            <a:ext cx="46482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	I-Getting started</a:t>
            </a:r>
          </a:p>
          <a:p>
            <a:pPr eaLnBrk="1" hangingPunct="1"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	Look at the pictures. What should the family do to save energy?</a:t>
            </a:r>
          </a:p>
          <a:p>
            <a:pPr eaLnBrk="1" hangingPunct="1">
              <a:buFontTx/>
              <a:buNone/>
            </a:pPr>
            <a:endParaRPr lang="en-US" altLang="en-US" sz="1400" b="1"/>
          </a:p>
          <a:p>
            <a:pPr eaLnBrk="1" hangingPunct="1">
              <a:buFontTx/>
              <a:buNone/>
            </a:pPr>
            <a:r>
              <a:rPr lang="en-US" altLang="en-US" sz="1400" b="1"/>
              <a:t>	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	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A591193-ADF8-4B3A-A155-336F56EDE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12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777" r="3773" b="5556"/>
          <a:stretch>
            <a:fillRect/>
          </a:stretch>
        </p:blipFill>
        <p:spPr bwMode="auto">
          <a:xfrm>
            <a:off x="5029200" y="3757613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38D97984-7090-439E-85E7-B9057A009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18000" contras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838200"/>
            <a:ext cx="3962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619E21E4-A37B-42D5-B9F9-129B83B1C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44958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4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F5593A1C-6F8A-4124-8558-3C241A7903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48768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3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:a16="http://schemas.microsoft.com/office/drawing/2014/main" id="{164318CD-A358-4AF0-B010-79C1C1484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44196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2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:a16="http://schemas.microsoft.com/office/drawing/2014/main" id="{9361517D-F7C4-42E8-833E-E199B3D74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7200" y="2362200"/>
            <a:ext cx="304800" cy="228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1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:a16="http://schemas.microsoft.com/office/drawing/2014/main" id="{245F07CE-4CBE-425A-8C84-893A7CCE07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2860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3300"/>
                </a:solidFill>
                <a:latin typeface=".VnArial" panose="020B7200000000000000" pitchFamily="34" charset="0"/>
              </a:rPr>
              <a:t>-Save the water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:a16="http://schemas.microsoft.com/office/drawing/2014/main" id="{0E650494-A46D-4A57-95D6-9A907D6813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038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3300"/>
                </a:solidFill>
                <a:latin typeface=".VnArial" panose="020B7200000000000000" pitchFamily="34" charset="0"/>
              </a:rPr>
              <a:t>-turn the lights off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27F4F975-FCCF-4AFD-9D8F-2CF3F6537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76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3300"/>
                </a:solidFill>
                <a:latin typeface=".VnArial" panose="020B7200000000000000" pitchFamily="34" charset="0"/>
              </a:rPr>
              <a:t>-turn the radio off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:a16="http://schemas.microsoft.com/office/drawing/2014/main" id="{ED886A52-E3B1-459D-AC6A-D5EA0A4A8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4419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FF3300"/>
                </a:solidFill>
                <a:latin typeface=".VnArial" panose="020B7200000000000000" pitchFamily="34" charset="0"/>
              </a:rPr>
              <a:t>-turn the TV off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:a16="http://schemas.microsoft.com/office/drawing/2014/main" id="{AB72563E-DFA9-4115-9CC5-717E355DB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47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.VnArial" panose="020B7200000000000000" pitchFamily="34" charset="0"/>
              </a:rPr>
              <a:t>- Saving the water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:a16="http://schemas.microsoft.com/office/drawing/2014/main" id="{FA3F22CB-A471-4C0C-9B94-0F3F5DBAC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.VnArial" panose="020B7200000000000000" pitchFamily="34" charset="0"/>
              </a:rPr>
              <a:t>-Turning the lights off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4C5092F4-9D2C-4E6A-8ABB-C7677B1D0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133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.VnArial" panose="020B7200000000000000" pitchFamily="34" charset="0"/>
              </a:rPr>
              <a:t>-Turning the radio off</a:t>
            </a: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BA36131A-F068-46A2-8AAC-1305AC96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5146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latin typeface=".VnArial" panose="020B7200000000000000" pitchFamily="34" charset="0"/>
              </a:rPr>
              <a:t>-Turning the TV off</a:t>
            </a:r>
          </a:p>
        </p:txBody>
      </p:sp>
      <p:grpSp>
        <p:nvGrpSpPr>
          <p:cNvPr id="6162" name="Group 18">
            <a:extLst>
              <a:ext uri="{FF2B5EF4-FFF2-40B4-BE49-F238E27FC236}">
                <a16:creationId xmlns:a16="http://schemas.microsoft.com/office/drawing/2014/main" id="{9A7167A8-CDBE-44ED-B78C-6D74C3747533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863"/>
            <a:ext cx="3429000" cy="609600"/>
            <a:chOff x="384" y="2496"/>
            <a:chExt cx="2160" cy="432"/>
          </a:xfrm>
        </p:grpSpPr>
        <p:sp>
          <p:nvSpPr>
            <p:cNvPr id="4115" name="AutoShape 19">
              <a:extLst>
                <a:ext uri="{FF2B5EF4-FFF2-40B4-BE49-F238E27FC236}">
                  <a16:creationId xmlns:a16="http://schemas.microsoft.com/office/drawing/2014/main" id="{5EB77E71-3557-4655-A170-680CB5174D7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2496"/>
              <a:ext cx="2160" cy="43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5"/>
              <a:srcRect/>
              <a:stretch>
                <a:fillRect/>
              </a:stretch>
            </a:blipFill>
            <a:ln w="19050">
              <a:solidFill>
                <a:srgbClr val="8A38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0066"/>
                  </a:solidFill>
                </a:rPr>
                <a:t>Unit 7: SAVING ENERGY</a:t>
              </a:r>
            </a:p>
            <a:p>
              <a:pPr algn="ctr" eaLnBrk="1" hangingPunct="1"/>
              <a:r>
                <a:rPr lang="en-US" altLang="en-US" sz="2000" b="1">
                  <a:solidFill>
                    <a:srgbClr val="000066"/>
                  </a:solidFill>
                </a:rPr>
                <a:t>Lesson 1. Listen and Read</a:t>
              </a:r>
            </a:p>
          </p:txBody>
        </p:sp>
        <p:sp>
          <p:nvSpPr>
            <p:cNvPr id="4116" name="Freeform 20">
              <a:extLst>
                <a:ext uri="{FF2B5EF4-FFF2-40B4-BE49-F238E27FC236}">
                  <a16:creationId xmlns:a16="http://schemas.microsoft.com/office/drawing/2014/main" id="{61F29255-E3EA-43F5-9CC2-6D53DCCFA949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" y="2529"/>
              <a:ext cx="575" cy="303"/>
            </a:xfrm>
            <a:custGeom>
              <a:avLst/>
              <a:gdLst>
                <a:gd name="T0" fmla="*/ 114 w 596"/>
                <a:gd name="T1" fmla="*/ 0 h 598"/>
                <a:gd name="T2" fmla="*/ 0 w 596"/>
                <a:gd name="T3" fmla="*/ 60 h 598"/>
                <a:gd name="T4" fmla="*/ 0 w 596"/>
                <a:gd name="T5" fmla="*/ 298 h 598"/>
                <a:gd name="T6" fmla="*/ 155 w 596"/>
                <a:gd name="T7" fmla="*/ 88 h 598"/>
                <a:gd name="T8" fmla="*/ 568 w 596"/>
                <a:gd name="T9" fmla="*/ 0 h 598"/>
                <a:gd name="T10" fmla="*/ 114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adFill rotWithShape="1">
              <a:gsLst>
                <a:gs pos="0">
                  <a:srgbClr val="F6CB92"/>
                </a:gs>
                <a:gs pos="100000">
                  <a:srgbClr val="EC941E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unit0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3 -0.0118 C -0.07066 -0.05088 -0.05173 -0.08974 -0.14097 -0.10592 C -0.2302 -0.12211 -0.4276 -0.11587 -0.625 -0.10962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13" y="-55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-0.0333 C -0.03681 -0.04902 -0.15122 -0.07307 -0.23646 -0.12833 C -0.3217 -0.18359 -0.45174 -0.31561 -0.50834 -0.36486 " pathEditMode="relative" rAng="0" ptsTypes="aaa">
                                      <p:cBhvr>
                                        <p:cTn id="87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73" y="-165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43 -0.00995 C 0.021 -0.0192 -0.1507 4.45087E-6 -0.26077 -0.06498 C -0.37084 -0.12995 -0.52952 -0.34428 -0.58334 -0.40024 " pathEditMode="relative" rAng="0" ptsTypes="aaa">
                                      <p:cBhvr>
                                        <p:cTn id="10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38" y="-19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89 0.01479 C -0.01424 0.01017 -0.26094 0.03398 -0.38455 -0.01272 C -0.50834 -0.05943 -0.62101 -0.21249 -0.68334 -0.26498 " pathEditMode="relative" rAng="0" ptsTypes="aaa">
                                      <p:cBhvr>
                                        <p:cTn id="117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70" y="-130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1" grpId="0" animBg="1"/>
      <p:bldP spid="6152" grpId="0" animBg="1"/>
      <p:bldP spid="6153" grpId="0" animBg="1"/>
      <p:bldP spid="6154" grpId="0"/>
      <p:bldP spid="6154" grpId="1"/>
      <p:bldP spid="6154" grpId="2"/>
      <p:bldP spid="6155" grpId="0"/>
      <p:bldP spid="6155" grpId="1"/>
      <p:bldP spid="6155" grpId="2"/>
      <p:bldP spid="6156" grpId="0"/>
      <p:bldP spid="6156" grpId="1"/>
      <p:bldP spid="6156" grpId="2"/>
      <p:bldP spid="6157" grpId="0"/>
      <p:bldP spid="6157" grpId="1"/>
      <p:bldP spid="6157" grpId="2"/>
      <p:bldP spid="6158" grpId="0"/>
      <p:bldP spid="6159" grpId="0"/>
      <p:bldP spid="6160" grpId="0"/>
      <p:bldP spid="61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>
            <a:extLst>
              <a:ext uri="{FF2B5EF4-FFF2-40B4-BE49-F238E27FC236}">
                <a16:creationId xmlns:a16="http://schemas.microsoft.com/office/drawing/2014/main" id="{B4969AC9-5FD8-4334-9786-E9C0FA71DC98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85800"/>
            <a:ext cx="4510088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3" name="AutoShape 3">
            <a:extLst>
              <a:ext uri="{FF2B5EF4-FFF2-40B4-BE49-F238E27FC236}">
                <a16:creationId xmlns:a16="http://schemas.microsoft.com/office/drawing/2014/main" id="{375F3007-CE71-49A9-B72A-799387DBF22D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2DAC496C-93AC-46C2-AFDF-39451B98DE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44196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</a:t>
            </a:r>
            <a:r>
              <a:rPr lang="en-US" altLang="en-US" sz="1400" b="1">
                <a:solidFill>
                  <a:srgbClr val="000066"/>
                </a:solidFill>
              </a:rPr>
              <a:t>a</a:t>
            </a:r>
            <a:r>
              <a:rPr lang="en-US" altLang="en-US" sz="1400" b="1">
                <a:solidFill>
                  <a:srgbClr val="FF0000"/>
                </a:solidFill>
              </a:rPr>
              <a:t>ter bill 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</a:t>
            </a:r>
            <a:r>
              <a:rPr lang="en-US" altLang="en-US" sz="1400" b="1">
                <a:solidFill>
                  <a:srgbClr val="000066"/>
                </a:solidFill>
              </a:rPr>
              <a:t>o</a:t>
            </a:r>
            <a:r>
              <a:rPr lang="en-US" altLang="en-US" sz="1400" b="1">
                <a:solidFill>
                  <a:srgbClr val="FF0000"/>
                </a:solidFill>
              </a:rPr>
              <a:t>rmous (a)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</a:t>
            </a:r>
            <a:r>
              <a:rPr lang="en-US" altLang="en-US" sz="1400" b="1">
                <a:solidFill>
                  <a:srgbClr val="000066"/>
                </a:solidFill>
              </a:rPr>
              <a:t>u</a:t>
            </a:r>
            <a:r>
              <a:rPr lang="en-US" altLang="en-US" sz="1400" b="1">
                <a:solidFill>
                  <a:srgbClr val="FF0000"/>
                </a:solidFill>
              </a:rPr>
              <a:t>mber 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 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 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</a:t>
            </a:r>
            <a:r>
              <a:rPr lang="en-US" altLang="en-US" sz="1400" b="1">
                <a:solidFill>
                  <a:srgbClr val="000066"/>
                </a:solidFill>
              </a:rPr>
              <a:t>au</a:t>
            </a:r>
            <a:r>
              <a:rPr lang="en-US" altLang="en-US" sz="1400" b="1">
                <a:solidFill>
                  <a:srgbClr val="FF0000"/>
                </a:solidFill>
              </a:rPr>
              <a:t>cet (n)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</a:t>
            </a:r>
            <a:r>
              <a:rPr lang="en-US" altLang="en-US" sz="1400" b="1">
                <a:solidFill>
                  <a:srgbClr val="000066"/>
                </a:solidFill>
              </a:rPr>
              <a:t>i</a:t>
            </a:r>
            <a:r>
              <a:rPr lang="en-US" altLang="en-US" sz="1400" b="1">
                <a:solidFill>
                  <a:srgbClr val="FF0000"/>
                </a:solidFill>
              </a:rPr>
              <a:t>pping f</a:t>
            </a:r>
            <a:r>
              <a:rPr lang="en-US" altLang="en-US" sz="1400" b="1">
                <a:solidFill>
                  <a:srgbClr val="000066"/>
                </a:solidFill>
              </a:rPr>
              <a:t>au</a:t>
            </a:r>
            <a:r>
              <a:rPr lang="en-US" altLang="en-US" sz="1400" b="1">
                <a:solidFill>
                  <a:srgbClr val="FF0000"/>
                </a:solidFill>
              </a:rPr>
              <a:t>cet (n)</a:t>
            </a:r>
            <a:endParaRPr lang="en-US" altLang="en-US" sz="1400" b="1" i="1">
              <a:solidFill>
                <a:srgbClr val="0000FF"/>
              </a:solidFill>
            </a:endParaRP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643A5D7A-F942-4264-A53B-50C668A655E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3409" r="13637" b="20833"/>
          <a:stretch>
            <a:fillRect/>
          </a:stretch>
        </p:blipFill>
        <p:spPr bwMode="auto">
          <a:xfrm>
            <a:off x="5029200" y="2057400"/>
            <a:ext cx="3733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Rectangle 9">
            <a:extLst>
              <a:ext uri="{FF2B5EF4-FFF2-40B4-BE49-F238E27FC236}">
                <a16:creationId xmlns:a16="http://schemas.microsoft.com/office/drawing/2014/main" id="{A3A669C7-DD24-4D38-8343-DB20A240C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2760663"/>
            <a:ext cx="118586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 b="1">
                <a:solidFill>
                  <a:srgbClr val="0000FF"/>
                </a:solidFill>
              </a:rPr>
              <a:t>= very big</a:t>
            </a:r>
          </a:p>
        </p:txBody>
      </p:sp>
      <p:pic>
        <p:nvPicPr>
          <p:cNvPr id="9227" name="Picture 11">
            <a:extLst>
              <a:ext uri="{FF2B5EF4-FFF2-40B4-BE49-F238E27FC236}">
                <a16:creationId xmlns:a16="http://schemas.microsoft.com/office/drawing/2014/main" id="{091690C1-975E-43C5-A587-0B72B0E6110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lum bright="2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057400"/>
            <a:ext cx="3657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429011D2-9DDD-46BE-B3AE-21FF6A9DF38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15">
            <a:extLst>
              <a:ext uri="{FF2B5EF4-FFF2-40B4-BE49-F238E27FC236}">
                <a16:creationId xmlns:a16="http://schemas.microsoft.com/office/drawing/2014/main" id="{23C5925C-15CE-467A-B099-84CD5516A05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733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>
            <a:extLst>
              <a:ext uri="{FF2B5EF4-FFF2-40B4-BE49-F238E27FC236}">
                <a16:creationId xmlns:a16="http://schemas.microsoft.com/office/drawing/2014/main" id="{A8A3394E-D587-4E23-8B86-D0FA98A0D67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810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19">
            <a:extLst>
              <a:ext uri="{FF2B5EF4-FFF2-40B4-BE49-F238E27FC236}">
                <a16:creationId xmlns:a16="http://schemas.microsoft.com/office/drawing/2014/main" id="{D707329B-58FF-4B47-8A08-34DF07EB46C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3810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>
            <a:extLst>
              <a:ext uri="{FF2B5EF4-FFF2-40B4-BE49-F238E27FC236}">
                <a16:creationId xmlns:a16="http://schemas.microsoft.com/office/drawing/2014/main" id="{DA53948F-A141-4443-80FA-67A19D809EE0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85800"/>
            <a:ext cx="4510088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856B91-FF43-4432-9884-6F01606E1F0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762000"/>
            <a:ext cx="44196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water bill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plumber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dripping faucet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569A00F-4C93-429E-A79B-5B82CB4F4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1371600"/>
            <a:ext cx="4343400" cy="5410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1-Mr Ba is.............................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2-My ................................this month is low.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3-I’d like to buy a...................................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4-Can you help me with my ................................?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5-Let me check if there is a......................on the cup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6-These .........................are long enough to use.</a:t>
            </a: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endParaRPr lang="en-US" altLang="en-US" sz="1400" b="1">
              <a:solidFill>
                <a:srgbClr val="0000FF"/>
              </a:solidFill>
            </a:endParaRP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7-I think my water bill is too............................. this </a:t>
            </a:r>
          </a:p>
          <a:p>
            <a:pPr eaLnBrk="1" hangingPunct="1"/>
            <a:r>
              <a:rPr lang="en-US" altLang="en-US" sz="1400" b="1">
                <a:solidFill>
                  <a:srgbClr val="0000FF"/>
                </a:solidFill>
              </a:rPr>
              <a:t>month.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967CF86D-494B-4A37-8794-DA53FCBCF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08088"/>
            <a:ext cx="1295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>
            <a:extLst>
              <a:ext uri="{FF2B5EF4-FFF2-40B4-BE49-F238E27FC236}">
                <a16:creationId xmlns:a16="http://schemas.microsoft.com/office/drawing/2014/main" id="{CCCE360F-7B22-4051-8F13-CF3C6EE47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7" t="3488" r="13438" b="21234"/>
          <a:stretch>
            <a:fillRect/>
          </a:stretch>
        </p:blipFill>
        <p:spPr bwMode="auto">
          <a:xfrm>
            <a:off x="5486400" y="2166938"/>
            <a:ext cx="1143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958274E2-A718-4ED8-A3E5-557F4B7B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6667"/>
          <a:stretch>
            <a:fillRect/>
          </a:stretch>
        </p:blipFill>
        <p:spPr bwMode="auto">
          <a:xfrm>
            <a:off x="7372350" y="4110038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Rectangle 8">
            <a:extLst>
              <a:ext uri="{FF2B5EF4-FFF2-40B4-BE49-F238E27FC236}">
                <a16:creationId xmlns:a16="http://schemas.microsoft.com/office/drawing/2014/main" id="{CAE03841-1637-4020-BCC2-DA2ABFE76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638800"/>
            <a:ext cx="1219200" cy="45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i="1">
                <a:solidFill>
                  <a:srgbClr val="0000FF"/>
                </a:solidFill>
              </a:rPr>
              <a:t>high / big</a:t>
            </a:r>
          </a:p>
        </p:txBody>
      </p:sp>
      <p:sp>
        <p:nvSpPr>
          <p:cNvPr id="10249" name="Text Box 9">
            <a:extLst>
              <a:ext uri="{FF2B5EF4-FFF2-40B4-BE49-F238E27FC236}">
                <a16:creationId xmlns:a16="http://schemas.microsoft.com/office/drawing/2014/main" id="{B84DB3F6-25BD-4D0D-A004-BDCF0C8AE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762000"/>
            <a:ext cx="41910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u="sng">
                <a:solidFill>
                  <a:srgbClr val="CC0099"/>
                </a:solidFill>
              </a:rPr>
              <a:t>Exercise one : Complete the sentences by matching the word with the picture.</a:t>
            </a:r>
          </a:p>
        </p:txBody>
      </p:sp>
      <p:pic>
        <p:nvPicPr>
          <p:cNvPr id="10250" name="Picture 10">
            <a:extLst>
              <a:ext uri="{FF2B5EF4-FFF2-40B4-BE49-F238E27FC236}">
                <a16:creationId xmlns:a16="http://schemas.microsoft.com/office/drawing/2014/main" id="{7502FBE8-76D4-44C6-8F8B-19C7D0D7A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184525"/>
            <a:ext cx="1371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F2B7613E-795E-471F-9A48-08A0A7071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876800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1821AFF9-30D3-44BF-BE3D-3193F9B5A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267335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3">
            <a:extLst>
              <a:ext uri="{FF2B5EF4-FFF2-40B4-BE49-F238E27FC236}">
                <a16:creationId xmlns:a16="http://schemas.microsoft.com/office/drawing/2014/main" id="{90F7D5CB-F08A-4DEE-BF69-D5C16C715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832100"/>
            <a:ext cx="990600" cy="239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enormous</a:t>
            </a:r>
          </a:p>
        </p:txBody>
      </p:sp>
      <p:sp>
        <p:nvSpPr>
          <p:cNvPr id="10254" name="Rectangle 14">
            <a:extLst>
              <a:ext uri="{FF2B5EF4-FFF2-40B4-BE49-F238E27FC236}">
                <a16:creationId xmlns:a16="http://schemas.microsoft.com/office/drawing/2014/main" id="{0B50FC46-9A86-46CF-868C-0AA02325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87738"/>
            <a:ext cx="685800" cy="2460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pipes</a:t>
            </a:r>
          </a:p>
        </p:txBody>
      </p:sp>
      <p:sp>
        <p:nvSpPr>
          <p:cNvPr id="10255" name="Rectangle 15">
            <a:extLst>
              <a:ext uri="{FF2B5EF4-FFF2-40B4-BE49-F238E27FC236}">
                <a16:creationId xmlns:a16="http://schemas.microsoft.com/office/drawing/2014/main" id="{3F3E768E-1BAD-46AF-834E-72CE7F784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911600"/>
            <a:ext cx="15240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dripping faucet</a:t>
            </a: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70086948-41A8-45D0-9677-4A4A939B4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711575"/>
            <a:ext cx="685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faucet</a:t>
            </a:r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223F34DB-CC1D-4E46-B1BC-59B63032F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616200"/>
            <a:ext cx="9906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water bill</a:t>
            </a:r>
          </a:p>
        </p:txBody>
      </p:sp>
      <p:sp>
        <p:nvSpPr>
          <p:cNvPr id="10258" name="Rectangle 18">
            <a:extLst>
              <a:ext uri="{FF2B5EF4-FFF2-40B4-BE49-F238E27FC236}">
                <a16:creationId xmlns:a16="http://schemas.microsoft.com/office/drawing/2014/main" id="{A8DC7057-D50B-4350-93DF-DA24F769C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73400"/>
            <a:ext cx="9906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a plumber</a:t>
            </a:r>
          </a:p>
        </p:txBody>
      </p:sp>
      <p:sp>
        <p:nvSpPr>
          <p:cNvPr id="10259" name="Rectangle 19">
            <a:extLst>
              <a:ext uri="{FF2B5EF4-FFF2-40B4-BE49-F238E27FC236}">
                <a16:creationId xmlns:a16="http://schemas.microsoft.com/office/drawing/2014/main" id="{F950BDCA-54FE-47EE-B2A8-9929C2C6A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302000"/>
            <a:ext cx="685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crack</a:t>
            </a:r>
          </a:p>
        </p:txBody>
      </p:sp>
      <p:sp>
        <p:nvSpPr>
          <p:cNvPr id="6164" name="AutoShape 20">
            <a:extLst>
              <a:ext uri="{FF2B5EF4-FFF2-40B4-BE49-F238E27FC236}">
                <a16:creationId xmlns:a16="http://schemas.microsoft.com/office/drawing/2014/main" id="{2AFA9680-7A29-439C-B4C1-F8B1B8B33D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2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10261" name="Rectangle 21">
            <a:extLst>
              <a:ext uri="{FF2B5EF4-FFF2-40B4-BE49-F238E27FC236}">
                <a16:creationId xmlns:a16="http://schemas.microsoft.com/office/drawing/2014/main" id="{70FB0A3A-EC6F-4E57-9904-2C1704A84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9500" y="5778500"/>
            <a:ext cx="990600" cy="2428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enormous</a:t>
            </a:r>
          </a:p>
        </p:txBody>
      </p:sp>
      <p:sp>
        <p:nvSpPr>
          <p:cNvPr id="10262" name="Rectangle 22">
            <a:extLst>
              <a:ext uri="{FF2B5EF4-FFF2-40B4-BE49-F238E27FC236}">
                <a16:creationId xmlns:a16="http://schemas.microsoft.com/office/drawing/2014/main" id="{DA79526F-7994-4427-AB70-E207DB4E7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5143500"/>
            <a:ext cx="571500" cy="2667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pipes</a:t>
            </a:r>
          </a:p>
        </p:txBody>
      </p:sp>
      <p:sp>
        <p:nvSpPr>
          <p:cNvPr id="10263" name="Rectangle 23">
            <a:extLst>
              <a:ext uri="{FF2B5EF4-FFF2-40B4-BE49-F238E27FC236}">
                <a16:creationId xmlns:a16="http://schemas.microsoft.com/office/drawing/2014/main" id="{AD80AA53-74CA-4AA4-96C6-420E3001F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3659188"/>
            <a:ext cx="15240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dripping faucet</a:t>
            </a:r>
          </a:p>
        </p:txBody>
      </p:sp>
      <p:sp>
        <p:nvSpPr>
          <p:cNvPr id="10264" name="Rectangle 24">
            <a:extLst>
              <a:ext uri="{FF2B5EF4-FFF2-40B4-BE49-F238E27FC236}">
                <a16:creationId xmlns:a16="http://schemas.microsoft.com/office/drawing/2014/main" id="{81552C28-C558-4F18-AC3F-C1FB077D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35300"/>
            <a:ext cx="685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faucet</a:t>
            </a:r>
          </a:p>
        </p:txBody>
      </p:sp>
      <p:sp>
        <p:nvSpPr>
          <p:cNvPr id="10265" name="Rectangle 25">
            <a:extLst>
              <a:ext uri="{FF2B5EF4-FFF2-40B4-BE49-F238E27FC236}">
                <a16:creationId xmlns:a16="http://schemas.microsoft.com/office/drawing/2014/main" id="{8ADFDCE0-57E6-49C9-8189-C9B1A405F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2400300"/>
            <a:ext cx="9906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water bill</a:t>
            </a:r>
          </a:p>
        </p:txBody>
      </p:sp>
      <p:sp>
        <p:nvSpPr>
          <p:cNvPr id="10266" name="Rectangle 26">
            <a:extLst>
              <a:ext uri="{FF2B5EF4-FFF2-40B4-BE49-F238E27FC236}">
                <a16:creationId xmlns:a16="http://schemas.microsoft.com/office/drawing/2014/main" id="{EF1A7180-FF8C-4603-A700-1744213A3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0" y="1752600"/>
            <a:ext cx="9906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a plumber</a:t>
            </a:r>
          </a:p>
        </p:txBody>
      </p:sp>
      <p:sp>
        <p:nvSpPr>
          <p:cNvPr id="10267" name="Rectangle 27">
            <a:extLst>
              <a:ext uri="{FF2B5EF4-FFF2-40B4-BE49-F238E27FC236}">
                <a16:creationId xmlns:a16="http://schemas.microsoft.com/office/drawing/2014/main" id="{F06F4EDC-F48D-4810-A512-36B1DA716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305300"/>
            <a:ext cx="685800" cy="2286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FF00FF"/>
                </a:solidFill>
              </a:rPr>
              <a:t>crack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C 0.021 -0.00115 0.09166 0.00047 0.12604 -0.00694 C 0.16024 -0.01412 0.1651 -0.02453 0.20607 -0.04305 C 0.24739 -0.0618 0.30468 -0.09097 0.37309 -0.11875 C 0.44149 -0.14652 0.56597 -0.1905 0.61666 -0.20925 " pathEditMode="relative" rAng="0" ptsTypes="aaaaa">
                                      <p:cBhvr>
                                        <p:cTn id="61" dur="2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33" y="-1044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16 -0.00232 C 0.08941 -0.00023 0.10555 0.01296 0.14027 0.01111 C 0.17517 0.00903 0.21718 -0.00463 0.28802 -0.01412 C 0.35885 -0.02361 0.50746 -0.03959 0.56527 -0.0463 " pathEditMode="relative" rAng="0" ptsTypes="aaaa">
                                      <p:cBhvr>
                                        <p:cTn id="75" dur="2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06" y="-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3.7037E-7 C 0.02344 -0.00741 0.10313 -0.03681 0.14323 -0.04282 C 0.18316 -0.04884 0.19878 -0.0294 0.23993 -0.03634 C 0.28125 -0.04329 0.31389 -0.07222 0.38924 -0.08472 C 0.46441 -0.09722 0.62865 -0.10602 0.69167 -0.11157 " pathEditMode="relative" rAng="0" ptsTypes="aaaaa">
                                      <p:cBhvr>
                                        <p:cTn id="90" dur="2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3 0.00023 C 0.05851 0.00162 0.10973 0.0074 0.15105 0.00926 C 0.19219 0.01134 0.18368 0.02083 0.28698 0.01157 C 0.39028 0.00231 0.67014 -0.03426 0.77084 -0.0463 " pathEditMode="relative" rAng="0" ptsTypes="aaaa">
                                      <p:cBhvr>
                                        <p:cTn id="104" dur="2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45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1.85185E-6 C 0.01042 0.0037 0.01875 -0.00695 0.06458 0.02291 C 0.11007 0.05278 0.20243 0.15139 0.27344 0.17963 C 0.34497 0.2081 0.41076 0.19977 0.49201 0.19213 C 0.57309 0.18449 0.70503 0.1456 0.76111 0.13333 " pathEditMode="relative" rAng="0" ptsTypes="aaaaa">
                                      <p:cBhvr>
                                        <p:cTn id="118" dur="2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56" y="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C 0.02239 0.0338 0.08281 0.15949 0.13489 0.2044 C 0.1868 0.24954 0.23333 0.26551 0.31215 0.27014 C 0.39097 0.27477 0.54652 0.24005 0.60833 0.23218 " pathEditMode="relative" rAng="0" ptsTypes="aaaa">
                                      <p:cBhvr>
                                        <p:cTn id="133" dur="2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17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0.02986 0.06297 0.13437 0.30764 0.17986 0.3801 C 0.22517 0.45301 0.17708 0.42547 0.27274 0.43588 C 0.3684 0.4463 0.65382 0.44144 0.75416 0.44283 " pathEditMode="relative" rAng="0" ptsTypes="aaaa">
                                      <p:cBhvr>
                                        <p:cTn id="147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08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8" grpId="0" animBg="1"/>
      <p:bldP spid="10248" grpId="1" animBg="1"/>
      <p:bldP spid="10249" grpId="0"/>
      <p:bldP spid="10253" grpId="0" animBg="1"/>
      <p:bldP spid="10253" grpId="1" animBg="1"/>
      <p:bldP spid="10254" grpId="0" animBg="1"/>
      <p:bldP spid="10254" grpId="1" animBg="1"/>
      <p:bldP spid="10255" grpId="0" animBg="1"/>
      <p:bldP spid="10255" grpId="1" animBg="1"/>
      <p:bldP spid="10256" grpId="0" animBg="1"/>
      <p:bldP spid="10256" grpId="1" animBg="1"/>
      <p:bldP spid="10257" grpId="0" animBg="1"/>
      <p:bldP spid="10257" grpId="1" animBg="1"/>
      <p:bldP spid="10258" grpId="0" animBg="1"/>
      <p:bldP spid="10258" grpId="1" animBg="1"/>
      <p:bldP spid="10259" grpId="0" animBg="1"/>
      <p:bldP spid="10259" grpId="1" animBg="1"/>
      <p:bldP spid="10261" grpId="0" animBg="1"/>
      <p:bldP spid="10262" grpId="0" animBg="1"/>
      <p:bldP spid="10263" grpId="0" animBg="1"/>
      <p:bldP spid="10264" grpId="0" animBg="1"/>
      <p:bldP spid="10265" grpId="0" animBg="1"/>
      <p:bldP spid="10266" grpId="0" animBg="1"/>
      <p:bldP spid="102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extLst>
              <a:ext uri="{FF2B5EF4-FFF2-40B4-BE49-F238E27FC236}">
                <a16:creationId xmlns:a16="http://schemas.microsoft.com/office/drawing/2014/main" id="{78C2F84C-890D-4957-8BAE-26A84B83A1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8" y="685800"/>
            <a:ext cx="4343400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55029F5-7629-4681-B939-241695B2B372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4788" y="762000"/>
            <a:ext cx="41910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-Saving the water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51A9F6B5-9AE7-4576-8325-849B621014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7173" name="Freeform 5">
            <a:extLst>
              <a:ext uri="{FF2B5EF4-FFF2-40B4-BE49-F238E27FC236}">
                <a16:creationId xmlns:a16="http://schemas.microsoft.com/office/drawing/2014/main" id="{55B16FB1-35DA-49BE-9A6F-8BADAADDD45B}"/>
              </a:ext>
            </a:extLst>
          </p:cNvPr>
          <p:cNvSpPr>
            <a:spLocks/>
          </p:cNvSpPr>
          <p:nvPr/>
        </p:nvSpPr>
        <p:spPr bwMode="gray">
          <a:xfrm>
            <a:off x="3001963" y="88900"/>
            <a:ext cx="912812" cy="428625"/>
          </a:xfrm>
          <a:custGeom>
            <a:avLst/>
            <a:gdLst>
              <a:gd name="T0" fmla="*/ 180725 w 596"/>
              <a:gd name="T1" fmla="*/ 0 h 598"/>
              <a:gd name="T2" fmla="*/ 0 w 596"/>
              <a:gd name="T3" fmla="*/ 84578 h 598"/>
              <a:gd name="T4" fmla="*/ 0 w 596"/>
              <a:gd name="T5" fmla="*/ 422174 h 598"/>
              <a:gd name="T6" fmla="*/ 246582 w 596"/>
              <a:gd name="T7" fmla="*/ 124717 h 598"/>
              <a:gd name="T8" fmla="*/ 902091 w 596"/>
              <a:gd name="T9" fmla="*/ 0 h 598"/>
              <a:gd name="T10" fmla="*/ 180725 w 596"/>
              <a:gd name="T11" fmla="*/ 0 h 59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6CB92"/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SG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AC0A3594-1191-4A6A-980A-12FB9BA63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85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306E4819-79ED-4777-98BE-A63B040A4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85800"/>
            <a:ext cx="1371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angle 8">
            <a:extLst>
              <a:ext uri="{FF2B5EF4-FFF2-40B4-BE49-F238E27FC236}">
                <a16:creationId xmlns:a16="http://schemas.microsoft.com/office/drawing/2014/main" id="{E04424A2-13D6-4D8D-B9A4-8F0CA1D0B0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2825" y="2305050"/>
            <a:ext cx="990600" cy="33655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anose="020B7200000000000000" pitchFamily="34" charset="0"/>
              </a:rPr>
              <a:t>Mrs. Mi:</a:t>
            </a:r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7177" name="Rectangle 9">
            <a:extLst>
              <a:ext uri="{FF2B5EF4-FFF2-40B4-BE49-F238E27FC236}">
                <a16:creationId xmlns:a16="http://schemas.microsoft.com/office/drawing/2014/main" id="{369A3C52-5083-4DD1-878C-7D5528212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305050"/>
            <a:ext cx="990600" cy="33655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</a:p>
        </p:txBody>
      </p:sp>
      <p:grpSp>
        <p:nvGrpSpPr>
          <p:cNvPr id="7178" name="Group 10">
            <a:extLst>
              <a:ext uri="{FF2B5EF4-FFF2-40B4-BE49-F238E27FC236}">
                <a16:creationId xmlns:a16="http://schemas.microsoft.com/office/drawing/2014/main" id="{607F1035-7BB0-4C2F-A3E2-56C8AFFFCBAA}"/>
              </a:ext>
            </a:extLst>
          </p:cNvPr>
          <p:cNvGrpSpPr>
            <a:grpSpLocks/>
          </p:cNvGrpSpPr>
          <p:nvPr/>
        </p:nvGrpSpPr>
        <p:grpSpPr bwMode="auto">
          <a:xfrm>
            <a:off x="4541838" y="1600200"/>
            <a:ext cx="4572000" cy="5121275"/>
            <a:chOff x="2880" y="624"/>
            <a:chExt cx="2880" cy="3475"/>
          </a:xfrm>
        </p:grpSpPr>
        <p:sp>
          <p:nvSpPr>
            <p:cNvPr id="7180" name="Rectangle 11">
              <a:extLst>
                <a:ext uri="{FF2B5EF4-FFF2-40B4-BE49-F238E27FC236}">
                  <a16:creationId xmlns:a16="http://schemas.microsoft.com/office/drawing/2014/main" id="{ABE3A234-05A1-4EB7-8407-04EA7B922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624"/>
              <a:ext cx="2016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.VnTime" panose="020B7200000000000000" pitchFamily="34" charset="0"/>
                </a:rPr>
                <a:t>What’s the matter, Mrs. Ha?</a:t>
              </a:r>
            </a:p>
          </p:txBody>
        </p:sp>
        <p:sp>
          <p:nvSpPr>
            <p:cNvPr id="7181" name="Rectangle 12">
              <a:extLst>
                <a:ext uri="{FF2B5EF4-FFF2-40B4-BE49-F238E27FC236}">
                  <a16:creationId xmlns:a16="http://schemas.microsoft.com/office/drawing/2014/main" id="{6754312C-4412-4DEF-8F5C-CCB147CBE3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837"/>
              <a:ext cx="2151" cy="3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I’m worried about my most recent water bill. It’s enormous.</a:t>
              </a:r>
            </a:p>
          </p:txBody>
        </p:sp>
        <p:sp>
          <p:nvSpPr>
            <p:cNvPr id="7182" name="Rectangle 13">
              <a:extLst>
                <a:ext uri="{FF2B5EF4-FFF2-40B4-BE49-F238E27FC236}">
                  <a16:creationId xmlns:a16="http://schemas.microsoft.com/office/drawing/2014/main" id="{CF7C16CC-37B8-4D36-8037-6D52C596D8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221"/>
              <a:ext cx="2198" cy="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Let me see. 200,000 dong! You should reduce the amount of water  your family uses.</a:t>
              </a:r>
            </a:p>
          </p:txBody>
        </p:sp>
        <p:sp>
          <p:nvSpPr>
            <p:cNvPr id="7183" name="Rectangle 14">
              <a:extLst>
                <a:ext uri="{FF2B5EF4-FFF2-40B4-BE49-F238E27FC236}">
                  <a16:creationId xmlns:a16="http://schemas.microsoft.com/office/drawing/2014/main" id="{BB65CD28-8568-401E-82A3-FF51775F2E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76"/>
              <a:ext cx="2016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How do I do that?</a:t>
              </a:r>
            </a:p>
          </p:txBody>
        </p:sp>
        <p:sp>
          <p:nvSpPr>
            <p:cNvPr id="7184" name="Rectangle 15">
              <a:extLst>
                <a:ext uri="{FF2B5EF4-FFF2-40B4-BE49-F238E27FC236}">
                  <a16:creationId xmlns:a16="http://schemas.microsoft.com/office/drawing/2014/main" id="{4CE03EBC-6CA8-409C-B231-37CA5D669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1989"/>
              <a:ext cx="2205" cy="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First of all, get a plumber to make sure there are no cracks in the pipes.</a:t>
              </a:r>
            </a:p>
          </p:txBody>
        </p:sp>
        <p:sp>
          <p:nvSpPr>
            <p:cNvPr id="7185" name="Rectangle 16">
              <a:extLst>
                <a:ext uri="{FF2B5EF4-FFF2-40B4-BE49-F238E27FC236}">
                  <a16:creationId xmlns:a16="http://schemas.microsoft.com/office/drawing/2014/main" id="{488B3BEF-56A6-4856-8FB9-4AD25E72D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535"/>
              <a:ext cx="2016" cy="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I’ll do that.</a:t>
              </a:r>
            </a:p>
          </p:txBody>
        </p:sp>
        <p:sp>
          <p:nvSpPr>
            <p:cNvPr id="7186" name="Rectangle 17">
              <a:extLst>
                <a:ext uri="{FF2B5EF4-FFF2-40B4-BE49-F238E27FC236}">
                  <a16:creationId xmlns:a16="http://schemas.microsoft.com/office/drawing/2014/main" id="{8096FDA2-7175-45A6-94BA-951EC0AFF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757"/>
              <a:ext cx="2193" cy="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Baths use twice as much water as showers, so I suggest taking showers. And remember to turn off the faucets. A dripping faucet can waste 500 liters of water a month</a:t>
              </a:r>
            </a:p>
          </p:txBody>
        </p:sp>
        <p:sp>
          <p:nvSpPr>
            <p:cNvPr id="7187" name="Rectangle 18">
              <a:extLst>
                <a:ext uri="{FF2B5EF4-FFF2-40B4-BE49-F238E27FC236}">
                  <a16:creationId xmlns:a16="http://schemas.microsoft.com/office/drawing/2014/main" id="{3DAD7F5D-2CF4-425B-8091-A338CE963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3864"/>
              <a:ext cx="2064" cy="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 see. Thank you.</a:t>
              </a:r>
            </a:p>
          </p:txBody>
        </p:sp>
        <p:sp>
          <p:nvSpPr>
            <p:cNvPr id="7188" name="Rectangle 19">
              <a:extLst>
                <a:ext uri="{FF2B5EF4-FFF2-40B4-BE49-F238E27FC236}">
                  <a16:creationId xmlns:a16="http://schemas.microsoft.com/office/drawing/2014/main" id="{55F1A16D-F6D9-44A6-8766-6EF347D29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624"/>
              <a:ext cx="624" cy="22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89" name="Rectangle 20">
              <a:extLst>
                <a:ext uri="{FF2B5EF4-FFF2-40B4-BE49-F238E27FC236}">
                  <a16:creationId xmlns:a16="http://schemas.microsoft.com/office/drawing/2014/main" id="{B3A477B0-33AB-4C0D-BD4B-AD5743DC3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97"/>
              <a:ext cx="624" cy="228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7190" name="Rectangle 21">
              <a:extLst>
                <a:ext uri="{FF2B5EF4-FFF2-40B4-BE49-F238E27FC236}">
                  <a16:creationId xmlns:a16="http://schemas.microsoft.com/office/drawing/2014/main" id="{6DF85C48-E987-4AE4-BB16-2989CED10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70"/>
              <a:ext cx="624" cy="22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7191" name="Rectangle 22">
              <a:extLst>
                <a:ext uri="{FF2B5EF4-FFF2-40B4-BE49-F238E27FC236}">
                  <a16:creationId xmlns:a16="http://schemas.microsoft.com/office/drawing/2014/main" id="{C4B1A6CD-E1FF-4953-8A6B-2728253F3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59"/>
              <a:ext cx="624" cy="22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92" name="Rectangle 23">
              <a:extLst>
                <a:ext uri="{FF2B5EF4-FFF2-40B4-BE49-F238E27FC236}">
                  <a16:creationId xmlns:a16="http://schemas.microsoft.com/office/drawing/2014/main" id="{4BADB65F-B345-4619-9594-BFD561B3B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870"/>
              <a:ext cx="624" cy="22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7193" name="Rectangle 24">
              <a:extLst>
                <a:ext uri="{FF2B5EF4-FFF2-40B4-BE49-F238E27FC236}">
                  <a16:creationId xmlns:a16="http://schemas.microsoft.com/office/drawing/2014/main" id="{E2109A3B-B5C2-4B21-ACF3-AF63B18AC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284"/>
              <a:ext cx="624" cy="229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94" name="Rectangle 25">
              <a:extLst>
                <a:ext uri="{FF2B5EF4-FFF2-40B4-BE49-F238E27FC236}">
                  <a16:creationId xmlns:a16="http://schemas.microsoft.com/office/drawing/2014/main" id="{F17BBE59-CDE7-4589-A765-7D36DDD21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43"/>
              <a:ext cx="624" cy="228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7195" name="Rectangle 26">
              <a:extLst>
                <a:ext uri="{FF2B5EF4-FFF2-40B4-BE49-F238E27FC236}">
                  <a16:creationId xmlns:a16="http://schemas.microsoft.com/office/drawing/2014/main" id="{BCEAEB50-1B0D-401F-B193-83C1766EC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773"/>
              <a:ext cx="624" cy="229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</p:grpSp>
      <p:sp>
        <p:nvSpPr>
          <p:cNvPr id="7179" name="Rectangle 27">
            <a:extLst>
              <a:ext uri="{FF2B5EF4-FFF2-40B4-BE49-F238E27FC236}">
                <a16:creationId xmlns:a16="http://schemas.microsoft.com/office/drawing/2014/main" id="{FC5387B4-184D-422F-85D9-141F77375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895600"/>
            <a:ext cx="2895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</a:t>
            </a:r>
            <a:r>
              <a:rPr lang="en-US" altLang="en-US" sz="1400" b="1">
                <a:solidFill>
                  <a:srgbClr val="000066"/>
                </a:solidFill>
              </a:rPr>
              <a:t>a</a:t>
            </a:r>
            <a:r>
              <a:rPr lang="en-US" altLang="en-US" sz="1400" b="1">
                <a:solidFill>
                  <a:srgbClr val="FF0000"/>
                </a:solidFill>
              </a:rPr>
              <a:t>ter bill (n)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</a:t>
            </a:r>
            <a:r>
              <a:rPr lang="en-US" altLang="en-US" sz="1400" b="1">
                <a:solidFill>
                  <a:srgbClr val="000066"/>
                </a:solidFill>
              </a:rPr>
              <a:t>o</a:t>
            </a:r>
            <a:r>
              <a:rPr lang="en-US" altLang="en-US" sz="1400" b="1">
                <a:solidFill>
                  <a:srgbClr val="FF0000"/>
                </a:solidFill>
              </a:rPr>
              <a:t>rmous (a)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</a:t>
            </a:r>
            <a:r>
              <a:rPr lang="en-US" altLang="en-US" sz="1400" b="1">
                <a:solidFill>
                  <a:srgbClr val="000066"/>
                </a:solidFill>
              </a:rPr>
              <a:t>u</a:t>
            </a:r>
            <a:r>
              <a:rPr lang="en-US" altLang="en-US" sz="1400" b="1">
                <a:solidFill>
                  <a:srgbClr val="FF0000"/>
                </a:solidFill>
              </a:rPr>
              <a:t>mber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 (n)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 (n)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</a:t>
            </a:r>
            <a:r>
              <a:rPr lang="en-US" altLang="en-US" sz="1400" b="1">
                <a:solidFill>
                  <a:srgbClr val="000066"/>
                </a:solidFill>
              </a:rPr>
              <a:t>au</a:t>
            </a:r>
            <a:r>
              <a:rPr lang="en-US" altLang="en-US" sz="1400" b="1">
                <a:solidFill>
                  <a:srgbClr val="FF0000"/>
                </a:solidFill>
              </a:rPr>
              <a:t>cet (n)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</a:t>
            </a:r>
            <a:r>
              <a:rPr lang="en-US" altLang="en-US" sz="1400" b="1">
                <a:solidFill>
                  <a:srgbClr val="000066"/>
                </a:solidFill>
              </a:rPr>
              <a:t>i</a:t>
            </a:r>
            <a:r>
              <a:rPr lang="en-US" altLang="en-US" sz="1400" b="1">
                <a:solidFill>
                  <a:srgbClr val="FF0000"/>
                </a:solidFill>
              </a:rPr>
              <a:t>pping f</a:t>
            </a:r>
            <a:r>
              <a:rPr lang="en-US" altLang="en-US" sz="1400" b="1">
                <a:solidFill>
                  <a:srgbClr val="000066"/>
                </a:solidFill>
              </a:rPr>
              <a:t>au</a:t>
            </a:r>
            <a:r>
              <a:rPr lang="en-US" altLang="en-US" sz="1400" b="1">
                <a:solidFill>
                  <a:srgbClr val="FF0000"/>
                </a:solidFill>
              </a:rPr>
              <a:t>cet</a:t>
            </a:r>
            <a:endParaRPr lang="en-US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2listenandrea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 animBg="1"/>
      <p:bldP spid="7176" grpId="1" animBg="1"/>
      <p:bldP spid="7177" grpId="0" animBg="1"/>
      <p:bldP spid="71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>
            <a:extLst>
              <a:ext uri="{FF2B5EF4-FFF2-40B4-BE49-F238E27FC236}">
                <a16:creationId xmlns:a16="http://schemas.microsoft.com/office/drawing/2014/main" id="{3AA1B4DC-B457-4FDE-9D24-139E7B8F01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2388" y="685800"/>
            <a:ext cx="4343400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CA134F2-84FF-4657-85FE-E903F0D00EB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4788" y="762000"/>
            <a:ext cx="41910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list of things the family could do to save energy.</a:t>
            </a:r>
          </a:p>
          <a:p>
            <a:pPr eaLnBrk="1" hangingPunct="1"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</p:txBody>
      </p:sp>
      <p:grpSp>
        <p:nvGrpSpPr>
          <p:cNvPr id="8196" name="Group 4">
            <a:extLst>
              <a:ext uri="{FF2B5EF4-FFF2-40B4-BE49-F238E27FC236}">
                <a16:creationId xmlns:a16="http://schemas.microsoft.com/office/drawing/2014/main" id="{FF57791B-27D5-4C11-A1BE-D3EDE93BBA7F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2863"/>
            <a:ext cx="3429000" cy="609600"/>
            <a:chOff x="384" y="2496"/>
            <a:chExt cx="2160" cy="432"/>
          </a:xfrm>
        </p:grpSpPr>
        <p:sp>
          <p:nvSpPr>
            <p:cNvPr id="2" name="AutoShape 5">
              <a:extLst>
                <a:ext uri="{FF2B5EF4-FFF2-40B4-BE49-F238E27FC236}">
                  <a16:creationId xmlns:a16="http://schemas.microsoft.com/office/drawing/2014/main" id="{C78AD95C-9152-4307-9A81-88A249A7475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84" y="2496"/>
              <a:ext cx="2160" cy="43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0"/>
              <a:srcRect/>
              <a:stretch>
                <a:fillRect/>
              </a:stretch>
            </a:blipFill>
            <a:ln w="19050">
              <a:solidFill>
                <a:srgbClr val="8A38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>
                  <a:solidFill>
                    <a:srgbClr val="000066"/>
                  </a:solidFill>
                </a:rPr>
                <a:t>Unit 7: SAVING ENERGY</a:t>
              </a:r>
            </a:p>
            <a:p>
              <a:pPr algn="ctr" eaLnBrk="1" hangingPunct="1"/>
              <a:r>
                <a:rPr lang="en-US" altLang="en-US" b="1">
                  <a:solidFill>
                    <a:srgbClr val="000066"/>
                  </a:solidFill>
                </a:rPr>
                <a:t>Lesson 1. Listen and Read</a:t>
              </a:r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55E8C1CB-512B-440F-86D9-9FB8D4E47A6B}"/>
                </a:ext>
              </a:extLst>
            </p:cNvPr>
            <p:cNvSpPr>
              <a:spLocks/>
            </p:cNvSpPr>
            <p:nvPr/>
          </p:nvSpPr>
          <p:spPr bwMode="gray">
            <a:xfrm>
              <a:off x="451" y="2529"/>
              <a:ext cx="575" cy="303"/>
            </a:xfrm>
            <a:custGeom>
              <a:avLst/>
              <a:gdLst>
                <a:gd name="T0" fmla="*/ 114 w 596"/>
                <a:gd name="T1" fmla="*/ 0 h 598"/>
                <a:gd name="T2" fmla="*/ 0 w 596"/>
                <a:gd name="T3" fmla="*/ 60 h 598"/>
                <a:gd name="T4" fmla="*/ 0 w 596"/>
                <a:gd name="T5" fmla="*/ 298 h 598"/>
                <a:gd name="T6" fmla="*/ 155 w 596"/>
                <a:gd name="T7" fmla="*/ 88 h 598"/>
                <a:gd name="T8" fmla="*/ 568 w 596"/>
                <a:gd name="T9" fmla="*/ 0 h 598"/>
                <a:gd name="T10" fmla="*/ 114 w 596"/>
                <a:gd name="T11" fmla="*/ 0 h 5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blipFill dpi="0" rotWithShape="1">
              <a:blip r:embed="rId10">
                <a:alphaModFix amt="0"/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SG"/>
            </a:p>
          </p:txBody>
        </p:sp>
      </p:grpSp>
      <p:grpSp>
        <p:nvGrpSpPr>
          <p:cNvPr id="8197" name="Group 7">
            <a:extLst>
              <a:ext uri="{FF2B5EF4-FFF2-40B4-BE49-F238E27FC236}">
                <a16:creationId xmlns:a16="http://schemas.microsoft.com/office/drawing/2014/main" id="{04135B58-6F04-4869-9E68-EAB8B82896CE}"/>
              </a:ext>
            </a:extLst>
          </p:cNvPr>
          <p:cNvGrpSpPr>
            <a:grpSpLocks/>
          </p:cNvGrpSpPr>
          <p:nvPr/>
        </p:nvGrpSpPr>
        <p:grpSpPr bwMode="auto">
          <a:xfrm>
            <a:off x="4557713" y="1357313"/>
            <a:ext cx="4572000" cy="5489575"/>
            <a:chOff x="2880" y="624"/>
            <a:chExt cx="2880" cy="3458"/>
          </a:xfrm>
        </p:grpSpPr>
        <p:sp>
          <p:nvSpPr>
            <p:cNvPr id="4" name="Rectangle 8">
              <a:extLst>
                <a:ext uri="{FF2B5EF4-FFF2-40B4-BE49-F238E27FC236}">
                  <a16:creationId xmlns:a16="http://schemas.microsoft.com/office/drawing/2014/main" id="{A399BCFF-D3ED-4756-8716-7CD4262C1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624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.VnTime" panose="020B7200000000000000" pitchFamily="34" charset="0"/>
                </a:rPr>
                <a:t>What’s the matter, Mrs. Ha?</a:t>
              </a:r>
            </a:p>
          </p:txBody>
        </p:sp>
        <p:sp>
          <p:nvSpPr>
            <p:cNvPr id="5" name="Rectangle 9">
              <a:extLst>
                <a:ext uri="{FF2B5EF4-FFF2-40B4-BE49-F238E27FC236}">
                  <a16:creationId xmlns:a16="http://schemas.microsoft.com/office/drawing/2014/main" id="{5C4E3FA0-112D-4586-B91F-83811B5B7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837"/>
              <a:ext cx="2151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I’m worried about my most recent water bill. It’s enormous.</a:t>
              </a:r>
            </a:p>
          </p:txBody>
        </p:sp>
        <p:sp>
          <p:nvSpPr>
            <p:cNvPr id="8224" name="Rectangle 10">
              <a:extLst>
                <a:ext uri="{FF2B5EF4-FFF2-40B4-BE49-F238E27FC236}">
                  <a16:creationId xmlns:a16="http://schemas.microsoft.com/office/drawing/2014/main" id="{73BBF0E5-8342-440A-B348-F6AA5FAAC6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2" y="1221"/>
              <a:ext cx="2198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Let me see. 200,000 dong! You should reduce the amount of water  your family uses.</a:t>
              </a:r>
            </a:p>
          </p:txBody>
        </p:sp>
        <p:sp>
          <p:nvSpPr>
            <p:cNvPr id="8225" name="Rectangle 11">
              <a:extLst>
                <a:ext uri="{FF2B5EF4-FFF2-40B4-BE49-F238E27FC236}">
                  <a16:creationId xmlns:a16="http://schemas.microsoft.com/office/drawing/2014/main" id="{62DEC05F-0C9B-4DE7-AD61-34BA7F866D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1776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How do I do that?</a:t>
              </a:r>
            </a:p>
          </p:txBody>
        </p:sp>
        <p:sp>
          <p:nvSpPr>
            <p:cNvPr id="8226" name="Rectangle 12">
              <a:extLst>
                <a:ext uri="{FF2B5EF4-FFF2-40B4-BE49-F238E27FC236}">
                  <a16:creationId xmlns:a16="http://schemas.microsoft.com/office/drawing/2014/main" id="{BD7B982F-9310-4EBB-97FC-C4E63667D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5" y="1989"/>
              <a:ext cx="2205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First of all, get a plumber to make sure there are no cracks in the pipes.</a:t>
              </a:r>
            </a:p>
          </p:txBody>
        </p:sp>
        <p:sp>
          <p:nvSpPr>
            <p:cNvPr id="8227" name="Rectangle 13">
              <a:extLst>
                <a:ext uri="{FF2B5EF4-FFF2-40B4-BE49-F238E27FC236}">
                  <a16:creationId xmlns:a16="http://schemas.microsoft.com/office/drawing/2014/main" id="{E4AFE020-E667-4DB6-B99B-AB571920D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535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I’ll do that.</a:t>
              </a:r>
            </a:p>
          </p:txBody>
        </p:sp>
        <p:sp>
          <p:nvSpPr>
            <p:cNvPr id="8228" name="Rectangle 14">
              <a:extLst>
                <a:ext uri="{FF2B5EF4-FFF2-40B4-BE49-F238E27FC236}">
                  <a16:creationId xmlns:a16="http://schemas.microsoft.com/office/drawing/2014/main" id="{E27D6B07-2651-4A4A-BA48-447D3D737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7" y="2757"/>
              <a:ext cx="2193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Baths use twice as much water as showers, so I suggest taking showers. And remember to turn off the faucets. A dripping faucet can waste 500 liters of water a month</a:t>
              </a:r>
            </a:p>
          </p:txBody>
        </p:sp>
        <p:sp>
          <p:nvSpPr>
            <p:cNvPr id="8229" name="Rectangle 15">
              <a:extLst>
                <a:ext uri="{FF2B5EF4-FFF2-40B4-BE49-F238E27FC236}">
                  <a16:creationId xmlns:a16="http://schemas.microsoft.com/office/drawing/2014/main" id="{75C9E6B7-FA76-4834-A529-3B6D79C57B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3" y="3864"/>
              <a:ext cx="206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 see. Thank you.</a:t>
              </a:r>
            </a:p>
          </p:txBody>
        </p:sp>
        <p:sp>
          <p:nvSpPr>
            <p:cNvPr id="8230" name="Rectangle 16">
              <a:extLst>
                <a:ext uri="{FF2B5EF4-FFF2-40B4-BE49-F238E27FC236}">
                  <a16:creationId xmlns:a16="http://schemas.microsoft.com/office/drawing/2014/main" id="{261CCF63-1824-45A3-A6A9-C9CFBE2901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624"/>
              <a:ext cx="624" cy="21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231" name="Rectangle 17">
              <a:extLst>
                <a:ext uri="{FF2B5EF4-FFF2-40B4-BE49-F238E27FC236}">
                  <a16:creationId xmlns:a16="http://schemas.microsoft.com/office/drawing/2014/main" id="{DDEC59C9-EF5A-4058-BFB7-2DBE115B5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897"/>
              <a:ext cx="624" cy="21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6" name="Rectangle 18">
              <a:extLst>
                <a:ext uri="{FF2B5EF4-FFF2-40B4-BE49-F238E27FC236}">
                  <a16:creationId xmlns:a16="http://schemas.microsoft.com/office/drawing/2014/main" id="{0BAE5469-0DEA-4518-A863-FC18DA224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571"/>
              <a:ext cx="624" cy="21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7" name="Rectangle 19">
              <a:extLst>
                <a:ext uri="{FF2B5EF4-FFF2-40B4-BE49-F238E27FC236}">
                  <a16:creationId xmlns:a16="http://schemas.microsoft.com/office/drawing/2014/main" id="{D167DA56-DF57-4837-A550-DA5E6E2EC0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859"/>
              <a:ext cx="624" cy="21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8" name="Rectangle 20">
              <a:extLst>
                <a:ext uri="{FF2B5EF4-FFF2-40B4-BE49-F238E27FC236}">
                  <a16:creationId xmlns:a16="http://schemas.microsoft.com/office/drawing/2014/main" id="{40DB7960-B147-45B5-A6A5-A3B965A1FE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870"/>
              <a:ext cx="624" cy="21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9" name="Rectangle 21">
              <a:extLst>
                <a:ext uri="{FF2B5EF4-FFF2-40B4-BE49-F238E27FC236}">
                  <a16:creationId xmlns:a16="http://schemas.microsoft.com/office/drawing/2014/main" id="{E85ED795-35BB-4350-9586-918F585E9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284"/>
              <a:ext cx="624" cy="21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0" name="Rectangle 22">
              <a:extLst>
                <a:ext uri="{FF2B5EF4-FFF2-40B4-BE49-F238E27FC236}">
                  <a16:creationId xmlns:a16="http://schemas.microsoft.com/office/drawing/2014/main" id="{CC4B04CB-B2CF-416F-86FE-49F04F85E0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2043"/>
              <a:ext cx="624" cy="212"/>
            </a:xfrm>
            <a:prstGeom prst="rect">
              <a:avLst/>
            </a:prstGeom>
            <a:blipFill dpi="0" rotWithShape="1">
              <a:blip r:embed="rId11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10088597-7231-467A-9541-2D27BE0BCE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" y="1773"/>
              <a:ext cx="624" cy="212"/>
            </a:xfrm>
            <a:prstGeom prst="rect">
              <a:avLst/>
            </a:pr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</p:grpSp>
      <p:sp>
        <p:nvSpPr>
          <p:cNvPr id="8216" name="Rectangle 24">
            <a:extLst>
              <a:ext uri="{FF2B5EF4-FFF2-40B4-BE49-F238E27FC236}">
                <a16:creationId xmlns:a16="http://schemas.microsoft.com/office/drawing/2014/main" id="{3C448B34-A1D8-48EB-A209-B3BF8C1543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1357313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FF0000"/>
                </a:solidFill>
                <a:latin typeface=".VnTime" panose="020B7200000000000000" pitchFamily="34" charset="0"/>
              </a:rPr>
              <a:t>What’s the matter, Mrs. Ha?</a:t>
            </a:r>
          </a:p>
        </p:txBody>
      </p:sp>
      <p:sp>
        <p:nvSpPr>
          <p:cNvPr id="8217" name="Rectangle 25">
            <a:extLst>
              <a:ext uri="{FF2B5EF4-FFF2-40B4-BE49-F238E27FC236}">
                <a16:creationId xmlns:a16="http://schemas.microsoft.com/office/drawing/2014/main" id="{4A26BB83-26FE-48A8-912C-801643225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695450"/>
            <a:ext cx="3414713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>
                <a:solidFill>
                  <a:srgbClr val="9900FF"/>
                </a:solidFill>
                <a:latin typeface=".VnTime" panose="020B7200000000000000" pitchFamily="34" charset="0"/>
              </a:rPr>
              <a:t>I’m worried about my most recent water bill. It’s enormous.</a:t>
            </a:r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F18E799C-98B8-415C-B257-77519FC4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0388" y="2271713"/>
            <a:ext cx="3489325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>
                <a:solidFill>
                  <a:srgbClr val="FF0000"/>
                </a:solidFill>
                <a:latin typeface=".VnTime" panose="020B7200000000000000" pitchFamily="34" charset="0"/>
              </a:rPr>
              <a:t>Let me see. 200,000 dong! You should reduce the amount of water  your family uses.</a:t>
            </a:r>
          </a:p>
        </p:txBody>
      </p:sp>
      <p:sp>
        <p:nvSpPr>
          <p:cNvPr id="8219" name="Rectangle 27">
            <a:extLst>
              <a:ext uri="{FF2B5EF4-FFF2-40B4-BE49-F238E27FC236}">
                <a16:creationId xmlns:a16="http://schemas.microsoft.com/office/drawing/2014/main" id="{107C8471-574D-4D6B-8A8D-5A55B5316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3" y="3186113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9900FF"/>
                </a:solidFill>
                <a:latin typeface=".VnTime" panose="020B7200000000000000" pitchFamily="34" charset="0"/>
              </a:rPr>
              <a:t>How do I do that?</a:t>
            </a:r>
          </a:p>
        </p:txBody>
      </p:sp>
      <p:sp>
        <p:nvSpPr>
          <p:cNvPr id="8220" name="Rectangle 28">
            <a:extLst>
              <a:ext uri="{FF2B5EF4-FFF2-40B4-BE49-F238E27FC236}">
                <a16:creationId xmlns:a16="http://schemas.microsoft.com/office/drawing/2014/main" id="{F1E5947F-6CEB-4DF5-9520-5E60E631F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9275" y="3524250"/>
            <a:ext cx="3500438" cy="581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>
                <a:solidFill>
                  <a:srgbClr val="FF0000"/>
                </a:solidFill>
                <a:latin typeface=".VnTime" panose="020B7200000000000000" pitchFamily="34" charset="0"/>
              </a:rPr>
              <a:t>First of all, get a plumber to make sure there are no cracks in the pipes.</a:t>
            </a:r>
          </a:p>
        </p:txBody>
      </p:sp>
      <p:sp>
        <p:nvSpPr>
          <p:cNvPr id="8221" name="Rectangle 29">
            <a:extLst>
              <a:ext uri="{FF2B5EF4-FFF2-40B4-BE49-F238E27FC236}">
                <a16:creationId xmlns:a16="http://schemas.microsoft.com/office/drawing/2014/main" id="{347D4F11-E5F9-4CF5-A1EA-7ED0E46D9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391025"/>
            <a:ext cx="32004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9900FF"/>
                </a:solidFill>
                <a:latin typeface=".VnTime" panose="020B7200000000000000" pitchFamily="34" charset="0"/>
              </a:rPr>
              <a:t>I’ll do that.</a:t>
            </a:r>
          </a:p>
        </p:txBody>
      </p:sp>
      <p:sp>
        <p:nvSpPr>
          <p:cNvPr id="8222" name="Rectangle 30">
            <a:extLst>
              <a:ext uri="{FF2B5EF4-FFF2-40B4-BE49-F238E27FC236}">
                <a16:creationId xmlns:a16="http://schemas.microsoft.com/office/drawing/2014/main" id="{9E945373-2C63-41A5-B5E0-9CA4004F7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8325" y="4743450"/>
            <a:ext cx="3481388" cy="1314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1600">
                <a:solidFill>
                  <a:srgbClr val="FF0000"/>
                </a:solidFill>
                <a:latin typeface=".VnTime" panose="020B7200000000000000" pitchFamily="34" charset="0"/>
              </a:rPr>
              <a:t>Baths use twice as much water as showers, so I suggest taking showers. And remember to turn off the faucets. A dripping faucet can waste 500 liters of water a month.</a:t>
            </a:r>
          </a:p>
        </p:txBody>
      </p:sp>
      <p:sp>
        <p:nvSpPr>
          <p:cNvPr id="8223" name="Rectangle 31">
            <a:extLst>
              <a:ext uri="{FF2B5EF4-FFF2-40B4-BE49-F238E27FC236}">
                <a16:creationId xmlns:a16="http://schemas.microsoft.com/office/drawing/2014/main" id="{7F21C9F4-862B-416B-B7B8-86D83E46A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0225" y="6500813"/>
            <a:ext cx="32766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solidFill>
                  <a:srgbClr val="9900FF"/>
                </a:solidFill>
                <a:latin typeface=".VnTime" panose="020B7200000000000000" pitchFamily="34" charset="0"/>
              </a:rPr>
              <a:t>I see. Thank you.</a:t>
            </a:r>
          </a:p>
        </p:txBody>
      </p:sp>
      <p:sp>
        <p:nvSpPr>
          <p:cNvPr id="8206" name="Rectangle 32">
            <a:extLst>
              <a:ext uri="{FF2B5EF4-FFF2-40B4-BE49-F238E27FC236}">
                <a16:creationId xmlns:a16="http://schemas.microsoft.com/office/drawing/2014/main" id="{DC00027C-9662-4EE6-841B-655ABB889A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1357313"/>
            <a:ext cx="990600" cy="3365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anose="020B7200000000000000" pitchFamily="34" charset="0"/>
              </a:rPr>
              <a:t>Mrs. Mi:</a:t>
            </a:r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07" name="Rectangle 33">
            <a:extLst>
              <a:ext uri="{FF2B5EF4-FFF2-40B4-BE49-F238E27FC236}">
                <a16:creationId xmlns:a16="http://schemas.microsoft.com/office/drawing/2014/main" id="{3E2EAFD0-479A-4123-93F9-4EBEE81FA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1790700"/>
            <a:ext cx="990600" cy="336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</a:p>
        </p:txBody>
      </p:sp>
      <p:sp>
        <p:nvSpPr>
          <p:cNvPr id="8208" name="Rectangle 34">
            <a:extLst>
              <a:ext uri="{FF2B5EF4-FFF2-40B4-BE49-F238E27FC236}">
                <a16:creationId xmlns:a16="http://schemas.microsoft.com/office/drawing/2014/main" id="{1ADA206B-AB6C-4B34-BE20-2260E5FDCA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448175"/>
            <a:ext cx="990600" cy="336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</a:p>
        </p:txBody>
      </p:sp>
      <p:sp>
        <p:nvSpPr>
          <p:cNvPr id="8209" name="Rectangle 35">
            <a:extLst>
              <a:ext uri="{FF2B5EF4-FFF2-40B4-BE49-F238E27FC236}">
                <a16:creationId xmlns:a16="http://schemas.microsoft.com/office/drawing/2014/main" id="{3DD22786-8CCD-4CE0-ADB1-350608AEE7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4905375"/>
            <a:ext cx="990600" cy="3365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anose="020B7200000000000000" pitchFamily="34" charset="0"/>
              </a:rPr>
              <a:t>Mrs. Mi:</a:t>
            </a:r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10" name="Rectangle 36">
            <a:extLst>
              <a:ext uri="{FF2B5EF4-FFF2-40B4-BE49-F238E27FC236}">
                <a16:creationId xmlns:a16="http://schemas.microsoft.com/office/drawing/2014/main" id="{0D5CA16D-62F4-4073-BBE9-33A802819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713" y="6510338"/>
            <a:ext cx="990600" cy="336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</a:p>
        </p:txBody>
      </p:sp>
      <p:sp>
        <p:nvSpPr>
          <p:cNvPr id="8211" name="Rectangle 37">
            <a:extLst>
              <a:ext uri="{FF2B5EF4-FFF2-40B4-BE49-F238E27FC236}">
                <a16:creationId xmlns:a16="http://schemas.microsoft.com/office/drawing/2014/main" id="{05931012-FE17-43A5-A479-5A71A1882E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405063"/>
            <a:ext cx="990600" cy="3365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anose="020B7200000000000000" pitchFamily="34" charset="0"/>
              </a:rPr>
              <a:t>Mrs. Mi:</a:t>
            </a:r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12" name="Rectangle 38">
            <a:extLst>
              <a:ext uri="{FF2B5EF4-FFF2-40B4-BE49-F238E27FC236}">
                <a16:creationId xmlns:a16="http://schemas.microsoft.com/office/drawing/2014/main" id="{32BDA701-ECE4-49E1-969E-BC20F6A00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3609975"/>
            <a:ext cx="990600" cy="33655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latin typeface=".VnTime" panose="020B7200000000000000" pitchFamily="34" charset="0"/>
              </a:rPr>
              <a:t>Mrs. Mi:</a:t>
            </a:r>
            <a:endParaRPr lang="en-US" altLang="en-US" sz="1600" b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8213" name="Rectangle 39">
            <a:extLst>
              <a:ext uri="{FF2B5EF4-FFF2-40B4-BE49-F238E27FC236}">
                <a16:creationId xmlns:a16="http://schemas.microsoft.com/office/drawing/2014/main" id="{C4F2F53C-CB69-431F-B352-C00AC674F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3913" y="3181350"/>
            <a:ext cx="990600" cy="33655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 b="1">
                <a:solidFill>
                  <a:srgbClr val="0000FF"/>
                </a:solidFill>
                <a:latin typeface=".VnTime" panose="020B7200000000000000" pitchFamily="34" charset="0"/>
              </a:rPr>
              <a:t>Mrs. Ha:</a:t>
            </a:r>
          </a:p>
        </p:txBody>
      </p:sp>
      <p:pic>
        <p:nvPicPr>
          <p:cNvPr id="8232" name="Mrs Ha 1.wav">
            <a:hlinkClick r:id="" action="ppaction://media"/>
            <a:extLst>
              <a:ext uri="{FF2B5EF4-FFF2-40B4-BE49-F238E27FC236}">
                <a16:creationId xmlns:a16="http://schemas.microsoft.com/office/drawing/2014/main" id="{EDE733DB-4F33-4C9B-A4C3-BBBDA7B0AD2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3" name="Mrs Ha 2.wav">
            <a:hlinkClick r:id="" action="ppaction://media"/>
            <a:extLst>
              <a:ext uri="{FF2B5EF4-FFF2-40B4-BE49-F238E27FC236}">
                <a16:creationId xmlns:a16="http://schemas.microsoft.com/office/drawing/2014/main" id="{9971E7F6-6738-4403-94CF-24CEC7B6AD89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4" name="Mrs Ha 3.wav">
            <a:hlinkClick r:id="" action="ppaction://media"/>
            <a:extLst>
              <a:ext uri="{FF2B5EF4-FFF2-40B4-BE49-F238E27FC236}">
                <a16:creationId xmlns:a16="http://schemas.microsoft.com/office/drawing/2014/main" id="{C5FE0530-09DC-45AE-A6A5-FF5A785EF14A}"/>
              </a:ext>
            </a:extLst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5" name="Mrs Ha 4.wav">
            <a:hlinkClick r:id="" action="ppaction://media"/>
            <a:extLst>
              <a:ext uri="{FF2B5EF4-FFF2-40B4-BE49-F238E27FC236}">
                <a16:creationId xmlns:a16="http://schemas.microsoft.com/office/drawing/2014/main" id="{9D9AC0C9-8613-4556-83B9-CA97FF4E02DA}"/>
              </a:ext>
            </a:extLst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6" name="Mrs Mi 1.wav">
            <a:hlinkClick r:id="" action="ppaction://media"/>
            <a:extLst>
              <a:ext uri="{FF2B5EF4-FFF2-40B4-BE49-F238E27FC236}">
                <a16:creationId xmlns:a16="http://schemas.microsoft.com/office/drawing/2014/main" id="{E9BDDCF9-6A1F-4C0B-BF1C-E081A182DA0D}"/>
              </a:ext>
            </a:extLst>
          </p:cNvPr>
          <p:cNvPicPr>
            <a:picLocks noRot="1" noChangeAspect="1" noChangeArrowheads="1"/>
          </p:cNvPicPr>
          <p:nvPr>
            <a:audioFile r:link="rId5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7" name="Mrs Mi 2.wav">
            <a:hlinkClick r:id="" action="ppaction://media"/>
            <a:extLst>
              <a:ext uri="{FF2B5EF4-FFF2-40B4-BE49-F238E27FC236}">
                <a16:creationId xmlns:a16="http://schemas.microsoft.com/office/drawing/2014/main" id="{7A45DE5D-B5D6-4706-A7DD-5B5B247F5E51}"/>
              </a:ext>
            </a:extLst>
          </p:cNvPr>
          <p:cNvPicPr>
            <a:picLocks noRot="1" noChangeAspect="1" noChangeArrowheads="1"/>
          </p:cNvPicPr>
          <p:nvPr>
            <a:audioFile r:link="rId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8" name="Mrs Mi 3.wav">
            <a:hlinkClick r:id="" action="ppaction://media"/>
            <a:extLst>
              <a:ext uri="{FF2B5EF4-FFF2-40B4-BE49-F238E27FC236}">
                <a16:creationId xmlns:a16="http://schemas.microsoft.com/office/drawing/2014/main" id="{0ED5118C-C03D-4412-8A3A-B83FA192E720}"/>
              </a:ext>
            </a:extLst>
          </p:cNvPr>
          <p:cNvPicPr>
            <a:picLocks noRot="1" noChangeAspect="1" noChangeArrowheads="1"/>
          </p:cNvPicPr>
          <p:nvPr>
            <a:audioFile r:link="rId7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39" name="Mrs Mi 4.wav">
            <a:hlinkClick r:id="" action="ppaction://media"/>
            <a:extLst>
              <a:ext uri="{FF2B5EF4-FFF2-40B4-BE49-F238E27FC236}">
                <a16:creationId xmlns:a16="http://schemas.microsoft.com/office/drawing/2014/main" id="{A0E17EB2-3455-47E1-A113-90298EB6C5B9}"/>
              </a:ext>
            </a:extLst>
          </p:cNvPr>
          <p:cNvPicPr>
            <a:picLocks noRot="1" noChangeAspect="1" noChangeArrowheads="1"/>
          </p:cNvPicPr>
          <p:nvPr>
            <a:audioFile r:link="rId8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13" y="3643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8" dur="500" fill="hold"/>
                                        <p:tgtEl>
                                          <p:spTgt spid="8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67" fill="hold"/>
                                        <p:tgtEl>
                                          <p:spTgt spid="82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90"/>
                                        <p:tgtEl>
                                          <p:spTgt spid="8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90"/>
                                        <p:tgtEl>
                                          <p:spTgt spid="8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90"/>
                                        <p:tgtEl>
                                          <p:spTgt spid="821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78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24" dur="500" fill="hold"/>
                                        <p:tgtEl>
                                          <p:spTgt spid="8217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730" fill="hold"/>
                                        <p:tgtEl>
                                          <p:spTgt spid="8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190"/>
                                        <p:tgtEl>
                                          <p:spTgt spid="8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190"/>
                                        <p:tgtEl>
                                          <p:spTgt spid="8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90"/>
                                        <p:tgtEl>
                                          <p:spTgt spid="821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125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125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40" dur="500" fill="hold"/>
                                        <p:tgtEl>
                                          <p:spTgt spid="8218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8625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776" fill="hold"/>
                                        <p:tgtEl>
                                          <p:spTgt spid="8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270"/>
                                        <p:tgtEl>
                                          <p:spTgt spid="8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270"/>
                                        <p:tgtEl>
                                          <p:spTgt spid="8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270"/>
                                        <p:tgtEl>
                                          <p:spTgt spid="821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8401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8401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56" dur="500" fill="hold"/>
                                        <p:tgtEl>
                                          <p:spTgt spid="8219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8901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349" fill="hold"/>
                                        <p:tgtEl>
                                          <p:spTgt spid="82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0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190"/>
                                        <p:tgtEl>
                                          <p:spTgt spid="8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190"/>
                                        <p:tgtEl>
                                          <p:spTgt spid="8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90"/>
                                        <p:tgtEl>
                                          <p:spTgt spid="821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72" dur="500" fill="hold"/>
                                        <p:tgtEl>
                                          <p:spTgt spid="8220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750"/>
                            </p:stCondLst>
                            <p:childTnLst>
                              <p:par>
                                <p:cTn id="7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4602" fill="hold"/>
                                        <p:tgtEl>
                                          <p:spTgt spid="82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220"/>
                                        <p:tgtEl>
                                          <p:spTgt spid="8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220"/>
                                        <p:tgtEl>
                                          <p:spTgt spid="8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220"/>
                                        <p:tgtEl>
                                          <p:spTgt spid="822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735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735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88" dur="500" fill="hold"/>
                                        <p:tgtEl>
                                          <p:spTgt spid="8221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7850"/>
                            </p:stCondLst>
                            <p:childTnLst>
                              <p:par>
                                <p:cTn id="9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91" fill="hold"/>
                                        <p:tgtEl>
                                          <p:spTgt spid="8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2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190"/>
                                        <p:tgtEl>
                                          <p:spTgt spid="8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190"/>
                                        <p:tgtEl>
                                          <p:spTgt spid="8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90"/>
                                        <p:tgtEl>
                                          <p:spTgt spid="8221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9041"/>
                            </p:stCondLst>
                            <p:childTnLst>
                              <p:par>
                                <p:cTn id="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9041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104" dur="500" fill="hold"/>
                                        <p:tgtEl>
                                          <p:spTgt spid="8222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9541"/>
                            </p:stCondLst>
                            <p:childTnLst>
                              <p:par>
                                <p:cTn id="10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4066" fill="hold"/>
                                        <p:tgtEl>
                                          <p:spTgt spid="82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8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260"/>
                                        <p:tgtEl>
                                          <p:spTgt spid="82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260"/>
                                        <p:tgtEl>
                                          <p:spTgt spid="82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260"/>
                                        <p:tgtEl>
                                          <p:spTgt spid="822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7221"/>
                            </p:stCondLst>
                            <p:childTnLst>
                              <p:par>
                                <p:cTn id="1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7221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25" calcmode="lin" valueType="num">
                                      <p:cBhvr override="childStyle">
                                        <p:cTn id="120" dur="500" fill="hold"/>
                                        <p:tgtEl>
                                          <p:spTgt spid="8223">
                                            <p:txEl>
                                              <p:char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47721"/>
                            </p:stCondLst>
                            <p:childTnLst>
                              <p:par>
                                <p:cTn id="1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3" dur="1962" fill="hold"/>
                                        <p:tgtEl>
                                          <p:spTgt spid="82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4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190"/>
                                        <p:tgtEl>
                                          <p:spTgt spid="82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00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190"/>
                                        <p:tgtEl>
                                          <p:spTgt spid="82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90"/>
                                        <p:tgtEl>
                                          <p:spTgt spid="822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49683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2"/>
                </p:tgtEl>
              </p:cMediaNode>
            </p:audio>
            <p:audio>
              <p:cMediaNode>
                <p:cTn id="1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3"/>
                </p:tgtEl>
              </p:cMediaNode>
            </p:audio>
            <p:audio>
              <p:cMediaNode>
                <p:cTn id="1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4"/>
                </p:tgtEl>
              </p:cMediaNode>
            </p:audio>
            <p:audio>
              <p:cMediaNode>
                <p:cTn id="1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5"/>
                </p:tgtEl>
              </p:cMediaNode>
            </p:audio>
            <p:audio>
              <p:cMediaNode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6"/>
                </p:tgtEl>
              </p:cMediaNode>
            </p:audio>
            <p:audio>
              <p:cMediaNode>
                <p:cTn id="1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7"/>
                </p:tgtEl>
              </p:cMediaNode>
            </p:audio>
            <p:audio>
              <p:cMediaNode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8"/>
                </p:tgtEl>
              </p:cMediaNode>
            </p:audio>
            <p:audio>
              <p:cMediaNode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9"/>
                </p:tgtEl>
              </p:cMediaNode>
            </p:audio>
          </p:childTnLst>
        </p:cTn>
      </p:par>
    </p:tnLst>
    <p:bldLst>
      <p:bldP spid="8216" grpId="0" animBg="1"/>
      <p:bldP spid="8216" grpId="1"/>
      <p:bldP spid="8216" grpId="2"/>
      <p:bldP spid="8217" grpId="0" animBg="1"/>
      <p:bldP spid="8217" grpId="1"/>
      <p:bldP spid="8218" grpId="0" animBg="1"/>
      <p:bldP spid="8218" grpId="1"/>
      <p:bldP spid="8219" grpId="0" animBg="1"/>
      <p:bldP spid="8219" grpId="1"/>
      <p:bldP spid="8220" grpId="0" animBg="1"/>
      <p:bldP spid="8220" grpId="1"/>
      <p:bldP spid="8221" grpId="0" animBg="1"/>
      <p:bldP spid="8221" grpId="1"/>
      <p:bldP spid="8222" grpId="0" animBg="1"/>
      <p:bldP spid="8222" grpId="1"/>
      <p:bldP spid="8223" grpId="0" animBg="1"/>
      <p:bldP spid="822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>
            <a:extLst>
              <a:ext uri="{FF2B5EF4-FFF2-40B4-BE49-F238E27FC236}">
                <a16:creationId xmlns:a16="http://schemas.microsoft.com/office/drawing/2014/main" id="{C5F9C8AE-4353-471E-B408-27A9B7C087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2400" y="685800"/>
            <a:ext cx="4267200" cy="6019800"/>
          </a:xfrm>
          <a:prstGeom prst="roundRect">
            <a:avLst>
              <a:gd name="adj" fmla="val 4986"/>
            </a:avLst>
          </a:prstGeom>
          <a:gradFill rotWithShape="1">
            <a:gsLst>
              <a:gs pos="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A4B4FFB-5256-4862-B3D5-2D4F0449267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762000"/>
            <a:ext cx="4419600" cy="6096000"/>
          </a:xfrm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I-Getting started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Look at the pictures. Work with a partner to make 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300" b="1" i="1">
                <a:solidFill>
                  <a:srgbClr val="0000FF"/>
                </a:solidFill>
              </a:rPr>
              <a:t>list of things the family could do to save energy.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/>
              <a:t>-Saving the water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TV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radio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/>
              <a:t>-Turning the lights off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660033"/>
                </a:solidFill>
              </a:rPr>
              <a:t>II-Listen and read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1-New words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water bill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enormous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plumber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crack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pipe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- a dripping faucet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400" b="1" i="1">
                <a:solidFill>
                  <a:srgbClr val="0000FF"/>
                </a:solidFill>
              </a:rPr>
              <a:t>2-Practice the dialogue with your partner</a:t>
            </a:r>
          </a:p>
        </p:txBody>
      </p:sp>
      <p:grpSp>
        <p:nvGrpSpPr>
          <p:cNvPr id="9220" name="Group 23">
            <a:extLst>
              <a:ext uri="{FF2B5EF4-FFF2-40B4-BE49-F238E27FC236}">
                <a16:creationId xmlns:a16="http://schemas.microsoft.com/office/drawing/2014/main" id="{8BB45E4B-8161-46EF-AFD7-4AA01E3A7689}"/>
              </a:ext>
            </a:extLst>
          </p:cNvPr>
          <p:cNvGrpSpPr>
            <a:grpSpLocks/>
          </p:cNvGrpSpPr>
          <p:nvPr/>
        </p:nvGrpSpPr>
        <p:grpSpPr bwMode="auto">
          <a:xfrm>
            <a:off x="4586288" y="1600200"/>
            <a:ext cx="4572000" cy="4765675"/>
            <a:chOff x="2889" y="1008"/>
            <a:chExt cx="2880" cy="3002"/>
          </a:xfrm>
        </p:grpSpPr>
        <p:sp>
          <p:nvSpPr>
            <p:cNvPr id="9223" name="Rectangle 5">
              <a:extLst>
                <a:ext uri="{FF2B5EF4-FFF2-40B4-BE49-F238E27FC236}">
                  <a16:creationId xmlns:a16="http://schemas.microsoft.com/office/drawing/2014/main" id="{B62885B6-B2E2-4DEE-9844-F542ED2983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1008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latin typeface=".VnTime" panose="020B7200000000000000" pitchFamily="34" charset="0"/>
                </a:rPr>
                <a:t>What’s the matter, Mrs. Ha?</a:t>
              </a:r>
            </a:p>
          </p:txBody>
        </p:sp>
        <p:sp>
          <p:nvSpPr>
            <p:cNvPr id="9224" name="Rectangle 6">
              <a:extLst>
                <a:ext uri="{FF2B5EF4-FFF2-40B4-BE49-F238E27FC236}">
                  <a16:creationId xmlns:a16="http://schemas.microsoft.com/office/drawing/2014/main" id="{9D87637E-3706-4FA8-8840-14C7B24E4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8" y="1206"/>
              <a:ext cx="2151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I’m worried about my most recent water bill. It’s enormous.</a:t>
              </a:r>
            </a:p>
          </p:txBody>
        </p:sp>
        <p:sp>
          <p:nvSpPr>
            <p:cNvPr id="9225" name="Rectangle 7">
              <a:extLst>
                <a:ext uri="{FF2B5EF4-FFF2-40B4-BE49-F238E27FC236}">
                  <a16:creationId xmlns:a16="http://schemas.microsoft.com/office/drawing/2014/main" id="{9E525306-5D2D-422F-B949-C9D4A2C25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1" y="1562"/>
              <a:ext cx="2198" cy="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Let me see. 200,000 dong! You should reduce the amount of water  your family uses.</a:t>
              </a:r>
            </a:p>
          </p:txBody>
        </p:sp>
        <p:sp>
          <p:nvSpPr>
            <p:cNvPr id="9226" name="Rectangle 8">
              <a:extLst>
                <a:ext uri="{FF2B5EF4-FFF2-40B4-BE49-F238E27FC236}">
                  <a16:creationId xmlns:a16="http://schemas.microsoft.com/office/drawing/2014/main" id="{FE55F21A-DD59-4C70-9DBF-DA567FAA7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9" y="2077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How do I do that?</a:t>
              </a:r>
            </a:p>
          </p:txBody>
        </p:sp>
        <p:sp>
          <p:nvSpPr>
            <p:cNvPr id="9227" name="Rectangle 9">
              <a:extLst>
                <a:ext uri="{FF2B5EF4-FFF2-40B4-BE49-F238E27FC236}">
                  <a16:creationId xmlns:a16="http://schemas.microsoft.com/office/drawing/2014/main" id="{AC1617B0-6864-4158-B7EC-933E1CD79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4" y="2275"/>
              <a:ext cx="2205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en-US" altLang="en-US" sz="1600">
                  <a:latin typeface=".VnTime" panose="020B7200000000000000" pitchFamily="34" charset="0"/>
                </a:rPr>
                <a:t>First of all, get a plumber to make sure there are no cracks in the pipes.</a:t>
              </a:r>
            </a:p>
          </p:txBody>
        </p:sp>
        <p:sp>
          <p:nvSpPr>
            <p:cNvPr id="9228" name="Rectangle 10">
              <a:extLst>
                <a:ext uri="{FF2B5EF4-FFF2-40B4-BE49-F238E27FC236}">
                  <a16:creationId xmlns:a16="http://schemas.microsoft.com/office/drawing/2014/main" id="{2E375F51-3804-444C-A8F5-9B49C62FF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782"/>
              <a:ext cx="201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I’ll do that.</a:t>
              </a:r>
            </a:p>
          </p:txBody>
        </p:sp>
        <p:sp>
          <p:nvSpPr>
            <p:cNvPr id="9229" name="Rectangle 11">
              <a:extLst>
                <a:ext uri="{FF2B5EF4-FFF2-40B4-BE49-F238E27FC236}">
                  <a16:creationId xmlns:a16="http://schemas.microsoft.com/office/drawing/2014/main" id="{AB78308A-2BA0-4B61-BB80-5D9DD2ACE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6" y="2988"/>
              <a:ext cx="2193" cy="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en-US" sz="1600">
                  <a:latin typeface=".VnTime" panose="020B7200000000000000" pitchFamily="34" charset="0"/>
                </a:rPr>
                <a:t>Baths use twice as much water as showers, so I suggest taking showers. And remember to turn off the faucets. A dripping faucet can waste 500 liters of water a month</a:t>
              </a:r>
            </a:p>
          </p:txBody>
        </p:sp>
        <p:sp>
          <p:nvSpPr>
            <p:cNvPr id="9230" name="Rectangle 12">
              <a:extLst>
                <a:ext uri="{FF2B5EF4-FFF2-40B4-BE49-F238E27FC236}">
                  <a16:creationId xmlns:a16="http://schemas.microsoft.com/office/drawing/2014/main" id="{8A7350F7-BB68-4826-9D2F-D080D025F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792"/>
              <a:ext cx="206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>
                  <a:solidFill>
                    <a:srgbClr val="0000FF"/>
                  </a:solidFill>
                  <a:latin typeface=".VnTime" panose="020B7200000000000000" pitchFamily="34" charset="0"/>
                </a:rPr>
                <a:t>I see. Thank you.</a:t>
              </a:r>
            </a:p>
          </p:txBody>
        </p:sp>
        <p:sp>
          <p:nvSpPr>
            <p:cNvPr id="9231" name="Rectangle 13">
              <a:extLst>
                <a:ext uri="{FF2B5EF4-FFF2-40B4-BE49-F238E27FC236}">
                  <a16:creationId xmlns:a16="http://schemas.microsoft.com/office/drawing/2014/main" id="{A1935610-DE2C-4619-9777-C11BC3F7E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008"/>
              <a:ext cx="624" cy="21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32" name="Rectangle 14">
              <a:extLst>
                <a:ext uri="{FF2B5EF4-FFF2-40B4-BE49-F238E27FC236}">
                  <a16:creationId xmlns:a16="http://schemas.microsoft.com/office/drawing/2014/main" id="{F84B2F72-6FCD-4881-8AE4-1EC421F3E2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1261"/>
              <a:ext cx="624" cy="2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9233" name="Rectangle 15">
              <a:extLst>
                <a:ext uri="{FF2B5EF4-FFF2-40B4-BE49-F238E27FC236}">
                  <a16:creationId xmlns:a16="http://schemas.microsoft.com/office/drawing/2014/main" id="{F18FC33E-1D44-45FC-994A-F841B35EC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815"/>
              <a:ext cx="624" cy="2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9234" name="Rectangle 16">
              <a:extLst>
                <a:ext uri="{FF2B5EF4-FFF2-40B4-BE49-F238E27FC236}">
                  <a16:creationId xmlns:a16="http://schemas.microsoft.com/office/drawing/2014/main" id="{D188D26A-9031-4140-A305-91D7213D1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3083"/>
              <a:ext cx="624" cy="21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35" name="Rectangle 17">
              <a:extLst>
                <a:ext uri="{FF2B5EF4-FFF2-40B4-BE49-F238E27FC236}">
                  <a16:creationId xmlns:a16="http://schemas.microsoft.com/office/drawing/2014/main" id="{E2A6331A-F632-4B55-BDB3-137841D8D4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3797"/>
              <a:ext cx="624" cy="213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  <p:sp>
          <p:nvSpPr>
            <p:cNvPr id="9236" name="Rectangle 18">
              <a:extLst>
                <a:ext uri="{FF2B5EF4-FFF2-40B4-BE49-F238E27FC236}">
                  <a16:creationId xmlns:a16="http://schemas.microsoft.com/office/drawing/2014/main" id="{2F73382D-34E2-47BF-A98D-C75BA53737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6" y="1621"/>
              <a:ext cx="624" cy="21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37" name="Rectangle 19">
              <a:extLst>
                <a:ext uri="{FF2B5EF4-FFF2-40B4-BE49-F238E27FC236}">
                  <a16:creationId xmlns:a16="http://schemas.microsoft.com/office/drawing/2014/main" id="{D64087CD-62D1-4036-9C6C-A2654B27E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325"/>
              <a:ext cx="624" cy="212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latin typeface=".VnTime" panose="020B7200000000000000" pitchFamily="34" charset="0"/>
                </a:rPr>
                <a:t>Mrs. Mi:</a:t>
              </a:r>
              <a:endParaRPr lang="en-US" altLang="en-US" sz="1600" b="1">
                <a:solidFill>
                  <a:srgbClr val="0000FF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238" name="Rectangle 20">
              <a:extLst>
                <a:ext uri="{FF2B5EF4-FFF2-40B4-BE49-F238E27FC236}">
                  <a16:creationId xmlns:a16="http://schemas.microsoft.com/office/drawing/2014/main" id="{7B052188-232C-46F6-B186-D7246A35F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2075"/>
              <a:ext cx="624" cy="212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600" b="1">
                  <a:solidFill>
                    <a:srgbClr val="0000FF"/>
                  </a:solidFill>
                  <a:latin typeface=".VnTime" panose="020B7200000000000000" pitchFamily="34" charset="0"/>
                </a:rPr>
                <a:t>Mrs. Ha:</a:t>
              </a:r>
            </a:p>
          </p:txBody>
        </p:sp>
      </p:grpSp>
      <p:sp>
        <p:nvSpPr>
          <p:cNvPr id="9221" name="AutoShape 21">
            <a:extLst>
              <a:ext uri="{FF2B5EF4-FFF2-40B4-BE49-F238E27FC236}">
                <a16:creationId xmlns:a16="http://schemas.microsoft.com/office/drawing/2014/main" id="{87A2D930-4A16-42BA-9AC2-7FDB46CD32C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895600" y="42863"/>
            <a:ext cx="3429000" cy="609600"/>
          </a:xfrm>
          <a:prstGeom prst="roundRect">
            <a:avLst>
              <a:gd name="adj" fmla="val 50000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19050">
            <a:solidFill>
              <a:srgbClr val="8A38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Unit 7: SAVING ENERGY</a:t>
            </a:r>
          </a:p>
          <a:p>
            <a:pPr algn="ctr" eaLnBrk="1" hangingPunct="1"/>
            <a:r>
              <a:rPr lang="en-US" altLang="en-US" b="1">
                <a:solidFill>
                  <a:srgbClr val="000066"/>
                </a:solidFill>
              </a:rPr>
              <a:t>Lesson 1. Listen and Read</a:t>
            </a:r>
          </a:p>
        </p:txBody>
      </p:sp>
      <p:sp>
        <p:nvSpPr>
          <p:cNvPr id="11286" name="Rectangle 22">
            <a:extLst>
              <a:ext uri="{FF2B5EF4-FFF2-40B4-BE49-F238E27FC236}">
                <a16:creationId xmlns:a16="http://schemas.microsoft.com/office/drawing/2014/main" id="{B926CA2E-5B00-4C4A-985D-4D44C6524F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609600" y="4800600"/>
            <a:ext cx="5486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i="1">
                <a:solidFill>
                  <a:srgbClr val="0066FF"/>
                </a:solidFill>
              </a:rPr>
              <a:t>Work in pairs,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6" grpId="0"/>
      <p:bldP spid="11286" grpId="1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2047</Words>
  <Application>Microsoft Office PowerPoint</Application>
  <PresentationFormat>On-screen Show (4:3)</PresentationFormat>
  <Paragraphs>377</Paragraphs>
  <Slides>15</Slides>
  <Notes>0</Notes>
  <HiddenSlides>0</HiddenSlides>
  <MMClips>15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.TMC-Ong Do</vt:lpstr>
      <vt:lpstr>.VnArial</vt:lpstr>
      <vt:lpstr>.VnAristote</vt:lpstr>
      <vt:lpstr>.VnAvant</vt:lpstr>
      <vt:lpstr>.VnMystical</vt:lpstr>
      <vt:lpstr>.VnTime</vt:lpstr>
      <vt:lpstr>Arial</vt:lpstr>
      <vt:lpstr>Times New Roman</vt:lpstr>
      <vt:lpstr>Wingdings</vt:lpstr>
      <vt:lpstr>1_Default Design</vt:lpstr>
      <vt:lpstr>CorelDRAW</vt:lpstr>
      <vt:lpstr>ENGLISH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9 UNIT 7    saving energy (getting started + Listen &amp; read)                                        Design by tran hoang long thinh long secondary school</dc:title>
  <dc:creator>Mr Vuong</dc:creator>
  <cp:lastModifiedBy>Mr Vuong</cp:lastModifiedBy>
  <cp:revision>135</cp:revision>
  <dcterms:created xsi:type="dcterms:W3CDTF">2009-01-14T23:15:37Z</dcterms:created>
  <dcterms:modified xsi:type="dcterms:W3CDTF">2022-08-21T13:57:44Z</dcterms:modified>
</cp:coreProperties>
</file>